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936" r:id="rId2"/>
    <p:sldMasterId id="2147483939" r:id="rId3"/>
    <p:sldMasterId id="2147483967" r:id="rId4"/>
  </p:sldMasterIdLst>
  <p:notesMasterIdLst>
    <p:notesMasterId r:id="rId28"/>
  </p:notesMasterIdLst>
  <p:sldIdLst>
    <p:sldId id="256" r:id="rId5"/>
    <p:sldId id="262" r:id="rId6"/>
    <p:sldId id="281" r:id="rId7"/>
    <p:sldId id="300" r:id="rId8"/>
    <p:sldId id="318" r:id="rId9"/>
    <p:sldId id="264" r:id="rId10"/>
    <p:sldId id="286" r:id="rId11"/>
    <p:sldId id="299" r:id="rId12"/>
    <p:sldId id="271" r:id="rId13"/>
    <p:sldId id="272" r:id="rId14"/>
    <p:sldId id="298" r:id="rId15"/>
    <p:sldId id="263" r:id="rId16"/>
    <p:sldId id="270" r:id="rId17"/>
    <p:sldId id="261" r:id="rId18"/>
    <p:sldId id="285" r:id="rId19"/>
    <p:sldId id="266" r:id="rId20"/>
    <p:sldId id="284" r:id="rId21"/>
    <p:sldId id="296" r:id="rId22"/>
    <p:sldId id="295" r:id="rId23"/>
    <p:sldId id="320" r:id="rId24"/>
    <p:sldId id="302" r:id="rId25"/>
    <p:sldId id="333" r:id="rId26"/>
    <p:sldId id="31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566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A5A159-937A-44F0-A689-D0CF005DF28D}" v="82" dt="2024-07-04T20:32:52.53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2957" autoAdjust="0"/>
  </p:normalViewPr>
  <p:slideViewPr>
    <p:cSldViewPr snapToGrid="0">
      <p:cViewPr varScale="1">
        <p:scale>
          <a:sx n="117" d="100"/>
          <a:sy n="117" d="100"/>
        </p:scale>
        <p:origin x="19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FEDA1-9B9C-41E1-A930-15E482F748E9}" type="datetimeFigureOut">
              <a:rPr lang="es-ES" smtClean="0"/>
              <a:t>10/07/2024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792CC-5743-431D-B333-368CB0DBB71F}" type="slidenum">
              <a:rPr lang="es-ES" smtClean="0"/>
              <a:t>‹Nº›</a:t>
            </a:fld>
            <a:endParaRPr lang="es-ES"/>
          </a:p>
        </p:txBody>
      </p:sp>
    </p:spTree>
    <p:extLst>
      <p:ext uri="{BB962C8B-B14F-4D97-AF65-F5344CB8AC3E}">
        <p14:creationId xmlns:p14="http://schemas.microsoft.com/office/powerpoint/2010/main" val="4267028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bala1802/Phi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a:t>
            </a:fld>
            <a:endParaRPr lang="es-ES"/>
          </a:p>
        </p:txBody>
      </p:sp>
    </p:spTree>
    <p:extLst>
      <p:ext uri="{BB962C8B-B14F-4D97-AF65-F5344CB8AC3E}">
        <p14:creationId xmlns:p14="http://schemas.microsoft.com/office/powerpoint/2010/main" val="1857976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10</a:t>
            </a:fld>
            <a:endParaRPr lang="es-ES"/>
          </a:p>
        </p:txBody>
      </p:sp>
    </p:spTree>
    <p:extLst>
      <p:ext uri="{BB962C8B-B14F-4D97-AF65-F5344CB8AC3E}">
        <p14:creationId xmlns:p14="http://schemas.microsoft.com/office/powerpoint/2010/main" val="2025541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https://colab.research.google.com/github/tensorflow/tensor2tensor/blob/master/tensor2tensor/notebooks/hello_t2t.ipynb</a:t>
            </a:r>
          </a:p>
          <a:p>
            <a:endParaRPr lang="es-ES" dirty="0"/>
          </a:p>
          <a:p>
            <a:r>
              <a:rPr lang="en-US" b="0" dirty="0">
                <a:solidFill>
                  <a:srgbClr val="82C6FF"/>
                </a:solidFill>
                <a:effectLst/>
                <a:highlight>
                  <a:srgbClr val="1E1E1E"/>
                </a:highlight>
                <a:latin typeface="Courier New" panose="02070309020205020404" pitchFamily="49" charset="0"/>
              </a:rPr>
              <a:t>## Interpreting the Visualizations</a:t>
            </a:r>
            <a:endParaRPr lang="en-US" b="0" dirty="0">
              <a:solidFill>
                <a:srgbClr val="D4D4D4"/>
              </a:solidFill>
              <a:effectLst/>
              <a:highlight>
                <a:srgbClr val="1E1E1E"/>
              </a:highlight>
              <a:latin typeface="Courier New" panose="02070309020205020404" pitchFamily="49" charset="0"/>
            </a:endParaRPr>
          </a:p>
          <a:p>
            <a:r>
              <a:rPr lang="en-US" b="0" dirty="0">
                <a:solidFill>
                  <a:srgbClr val="82C6FF"/>
                </a:solidFill>
                <a:effectLst/>
                <a:highlight>
                  <a:srgbClr val="1E1E1E"/>
                </a:highlight>
                <a:latin typeface="Courier New" panose="02070309020205020404" pitchFamily="49" charset="0"/>
              </a:rPr>
              <a:t>- </a:t>
            </a:r>
            <a:r>
              <a:rPr lang="en-US" b="0" dirty="0">
                <a:solidFill>
                  <a:srgbClr val="D4D4D4"/>
                </a:solidFill>
                <a:effectLst/>
                <a:highlight>
                  <a:srgbClr val="1E1E1E"/>
                </a:highlight>
                <a:latin typeface="Courier New" panose="02070309020205020404" pitchFamily="49" charset="0"/>
              </a:rPr>
              <a:t>The layers drop down allow you to view the different Transformer layers, 0-indexed of course.</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Tip: The first layer, last layer and 2nd to last layer are usually the most interpretable.</a:t>
            </a:r>
          </a:p>
          <a:p>
            <a:r>
              <a:rPr lang="en-US" b="0" dirty="0">
                <a:solidFill>
                  <a:srgbClr val="82C6FF"/>
                </a:solidFill>
                <a:effectLst/>
                <a:highlight>
                  <a:srgbClr val="1E1E1E"/>
                </a:highlight>
                <a:latin typeface="Courier New" panose="02070309020205020404" pitchFamily="49" charset="0"/>
              </a:rPr>
              <a:t>- </a:t>
            </a:r>
            <a:r>
              <a:rPr lang="en-US" b="0" dirty="0">
                <a:solidFill>
                  <a:srgbClr val="D4D4D4"/>
                </a:solidFill>
                <a:effectLst/>
                <a:highlight>
                  <a:srgbClr val="1E1E1E"/>
                </a:highlight>
                <a:latin typeface="Courier New" panose="02070309020205020404" pitchFamily="49" charset="0"/>
              </a:rPr>
              <a:t>The attention dropdown allows you to select different pairs of encoder-decoder attentions:</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All: Shows all types of attentions together. NOTE: There is no relation between heads of the same color - between the decoder self attention and decoder-encoder attention since they do not share parameters.</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Input - Input: Shows only the encoder self-attention.</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Input - Output: Shows the decoder’s attention on the encoder. NOTE: Every decoder layer attends to the final layer of encoder so the visualization will show the attention on the final encoder layer regardless of what layer is selected in the drop down.</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Output - Output: Shows only the decoder self-attention. NOTE: The visualization might be slightly misleading in the first layer since the text shown is the target of the decoder, the input to the decoder at layer 0 is this text with a GO symbol </a:t>
            </a:r>
            <a:r>
              <a:rPr lang="en-US" b="0" dirty="0" err="1">
                <a:solidFill>
                  <a:srgbClr val="D4D4D4"/>
                </a:solidFill>
                <a:effectLst/>
                <a:highlight>
                  <a:srgbClr val="1E1E1E"/>
                </a:highlight>
                <a:latin typeface="Courier New" panose="02070309020205020404" pitchFamily="49" charset="0"/>
              </a:rPr>
              <a:t>prepreded</a:t>
            </a:r>
            <a:r>
              <a:rPr lang="en-US" b="0" dirty="0">
                <a:solidFill>
                  <a:srgbClr val="D4D4D4"/>
                </a:solidFill>
                <a:effectLst/>
                <a:highlight>
                  <a:srgbClr val="1E1E1E"/>
                </a:highlight>
                <a:latin typeface="Courier New" panose="02070309020205020404" pitchFamily="49" charset="0"/>
              </a:rPr>
              <a:t>.</a:t>
            </a:r>
          </a:p>
          <a:p>
            <a:r>
              <a:rPr lang="en-US" b="0" dirty="0">
                <a:solidFill>
                  <a:srgbClr val="82C6FF"/>
                </a:solidFill>
                <a:effectLst/>
                <a:highlight>
                  <a:srgbClr val="1E1E1E"/>
                </a:highlight>
                <a:latin typeface="Courier New" panose="02070309020205020404" pitchFamily="49" charset="0"/>
              </a:rPr>
              <a:t>- </a:t>
            </a:r>
            <a:r>
              <a:rPr lang="en-US" b="0" dirty="0">
                <a:solidFill>
                  <a:srgbClr val="D4D4D4"/>
                </a:solidFill>
                <a:effectLst/>
                <a:highlight>
                  <a:srgbClr val="1E1E1E"/>
                </a:highlight>
                <a:latin typeface="Courier New" panose="02070309020205020404" pitchFamily="49" charset="0"/>
              </a:rPr>
              <a:t>The colored squares represent the different attention heads.</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You can hide or show a given head by clicking on it’s color.</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Double clicking a color will hide all other colors, double clicking on a color when it’s the only head showing will show all the heads again.</a:t>
            </a:r>
          </a:p>
          <a:p>
            <a:r>
              <a:rPr lang="en-US" b="0" dirty="0">
                <a:solidFill>
                  <a:srgbClr val="82C6FF"/>
                </a:solidFill>
                <a:effectLst/>
                <a:highlight>
                  <a:srgbClr val="1E1E1E"/>
                </a:highlight>
                <a:latin typeface="Courier New" panose="02070309020205020404" pitchFamily="49" charset="0"/>
              </a:rPr>
              <a:t>- </a:t>
            </a:r>
            <a:r>
              <a:rPr lang="en-US" b="0" dirty="0">
                <a:solidFill>
                  <a:srgbClr val="D4D4D4"/>
                </a:solidFill>
                <a:effectLst/>
                <a:highlight>
                  <a:srgbClr val="1E1E1E"/>
                </a:highlight>
                <a:latin typeface="Courier New" panose="02070309020205020404" pitchFamily="49" charset="0"/>
              </a:rPr>
              <a:t>You can hover over a word to see the individual attention weights for just that position.</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Hovering over the words on the left will show what that position attended to.</a:t>
            </a:r>
          </a:p>
          <a:p>
            <a:r>
              <a:rPr lang="en-US" b="0" dirty="0">
                <a:solidFill>
                  <a:srgbClr val="82C6FF"/>
                </a:solidFill>
                <a:effectLst/>
                <a:highlight>
                  <a:srgbClr val="1E1E1E"/>
                </a:highlight>
                <a:latin typeface="Courier New" panose="02070309020205020404" pitchFamily="49" charset="0"/>
              </a:rPr>
              <a:t>  - </a:t>
            </a:r>
            <a:r>
              <a:rPr lang="en-US" b="0" dirty="0">
                <a:solidFill>
                  <a:srgbClr val="D4D4D4"/>
                </a:solidFill>
                <a:effectLst/>
                <a:highlight>
                  <a:srgbClr val="1E1E1E"/>
                </a:highlight>
                <a:latin typeface="Courier New" panose="02070309020205020404" pitchFamily="49" charset="0"/>
              </a:rPr>
              <a:t>Hovering over the words on the right will show what positions attended to it.</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11</a:t>
            </a:fld>
            <a:endParaRPr lang="es-ES"/>
          </a:p>
        </p:txBody>
      </p:sp>
    </p:spTree>
    <p:extLst>
      <p:ext uri="{BB962C8B-B14F-4D97-AF65-F5344CB8AC3E}">
        <p14:creationId xmlns:p14="http://schemas.microsoft.com/office/powerpoint/2010/main" val="378628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12</a:t>
            </a:fld>
            <a:endParaRPr lang="es-ES"/>
          </a:p>
        </p:txBody>
      </p:sp>
    </p:spTree>
    <p:extLst>
      <p:ext uri="{BB962C8B-B14F-4D97-AF65-F5344CB8AC3E}">
        <p14:creationId xmlns:p14="http://schemas.microsoft.com/office/powerpoint/2010/main" val="189131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3"/>
              </a:rPr>
              <a:t>https://github.com/bala1802/Phi2</a:t>
            </a:r>
            <a:r>
              <a:rPr lang="es-ES" dirty="0"/>
              <a:t> </a:t>
            </a:r>
          </a:p>
          <a:p>
            <a:r>
              <a:rPr lang="es-ES" dirty="0"/>
              <a:t> more </a:t>
            </a:r>
            <a:r>
              <a:rPr lang="es-ES" dirty="0" err="1"/>
              <a:t>peft</a:t>
            </a:r>
            <a:r>
              <a:rPr lang="es-ES" dirty="0"/>
              <a:t> and </a:t>
            </a:r>
            <a:r>
              <a:rPr lang="es-ES" dirty="0" err="1"/>
              <a:t>qlora</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13</a:t>
            </a:fld>
            <a:endParaRPr lang="es-ES"/>
          </a:p>
        </p:txBody>
      </p:sp>
    </p:spTree>
    <p:extLst>
      <p:ext uri="{BB962C8B-B14F-4D97-AF65-F5344CB8AC3E}">
        <p14:creationId xmlns:p14="http://schemas.microsoft.com/office/powerpoint/2010/main" val="2300667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14</a:t>
            </a:fld>
            <a:endParaRPr lang="es-ES"/>
          </a:p>
        </p:txBody>
      </p:sp>
    </p:spTree>
    <p:extLst>
      <p:ext uri="{BB962C8B-B14F-4D97-AF65-F5344CB8AC3E}">
        <p14:creationId xmlns:p14="http://schemas.microsoft.com/office/powerpoint/2010/main" val="3327691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Natural and pythonic: Sometimes, I was using </a:t>
            </a:r>
            <a:r>
              <a:rPr lang="en-US" dirty="0" err="1"/>
              <a:t>pytorch</a:t>
            </a:r>
            <a:r>
              <a:rPr lang="en-US" dirty="0"/>
              <a:t> and I didn’t even notice</a:t>
            </a:r>
          </a:p>
          <a:p>
            <a:endParaRPr lang="en-US" dirty="0"/>
          </a:p>
          <a:p>
            <a:r>
              <a:rPr lang="en-US" dirty="0"/>
              <a:t>Alternatives to </a:t>
            </a:r>
            <a:r>
              <a:rPr lang="en-US" dirty="0" err="1"/>
              <a:t>colab</a:t>
            </a:r>
            <a:r>
              <a:rPr lang="en-US" dirty="0"/>
              <a:t>: best is Kaggle (which is also </a:t>
            </a:r>
            <a:r>
              <a:rPr lang="en-US" dirty="0" err="1"/>
              <a:t>google’s</a:t>
            </a:r>
            <a:r>
              <a:rPr lang="en-US" dirty="0"/>
              <a:t>). Sessions are longer but only 1 account allowed (phone verification). Sessions reset weekly.</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15</a:t>
            </a:fld>
            <a:endParaRPr lang="es-ES"/>
          </a:p>
        </p:txBody>
      </p:sp>
    </p:spTree>
    <p:extLst>
      <p:ext uri="{BB962C8B-B14F-4D97-AF65-F5344CB8AC3E}">
        <p14:creationId xmlns:p14="http://schemas.microsoft.com/office/powerpoint/2010/main" val="345813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16</a:t>
            </a:fld>
            <a:endParaRPr lang="es-ES"/>
          </a:p>
        </p:txBody>
      </p:sp>
    </p:spTree>
    <p:extLst>
      <p:ext uri="{BB962C8B-B14F-4D97-AF65-F5344CB8AC3E}">
        <p14:creationId xmlns:p14="http://schemas.microsoft.com/office/powerpoint/2010/main" val="300247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Roberta </a:t>
            </a:r>
            <a:r>
              <a:rPr lang="en-US" dirty="0" err="1"/>
              <a:t>mrqa</a:t>
            </a:r>
            <a:endParaRPr lang="en-US" dirty="0"/>
          </a:p>
          <a:p>
            <a:endParaRPr lang="en-US" dirty="0"/>
          </a:p>
          <a:p>
            <a:r>
              <a:rPr lang="en-US" dirty="0"/>
              <a:t>Roberta </a:t>
            </a:r>
            <a:r>
              <a:rPr lang="en-US" dirty="0" err="1"/>
              <a:t>vmw</a:t>
            </a:r>
            <a:r>
              <a:rPr lang="en-US" dirty="0"/>
              <a:t> </a:t>
            </a:r>
            <a:r>
              <a:rPr lang="en-US" dirty="0" err="1"/>
              <a:t>mrqa</a:t>
            </a:r>
            <a:endParaRPr lang="en-US" dirty="0"/>
          </a:p>
          <a:p>
            <a:endParaRPr lang="es-ES" dirty="0"/>
          </a:p>
          <a:p>
            <a:r>
              <a:rPr lang="es-ES" dirty="0"/>
              <a:t>T5 base 16</a:t>
            </a:r>
          </a:p>
          <a:p>
            <a:endParaRPr lang="es-ES" dirty="0"/>
          </a:p>
          <a:p>
            <a:r>
              <a:rPr lang="es-ES" dirty="0"/>
              <a:t>T5 </a:t>
            </a:r>
            <a:r>
              <a:rPr lang="es-ES" dirty="0" err="1"/>
              <a:t>small</a:t>
            </a:r>
            <a:endParaRPr lang="es-ES" dirty="0"/>
          </a:p>
          <a:p>
            <a:endParaRPr lang="es-ES" dirty="0"/>
          </a:p>
          <a:p>
            <a:r>
              <a:rPr lang="es-ES" dirty="0"/>
              <a:t>Flan t5 base 16</a:t>
            </a:r>
          </a:p>
          <a:p>
            <a:endParaRPr lang="es-ES" dirty="0"/>
          </a:p>
          <a:p>
            <a:r>
              <a:rPr lang="es-ES" dirty="0"/>
              <a:t>Flan t5 </a:t>
            </a:r>
            <a:r>
              <a:rPr lang="es-ES" dirty="0" err="1"/>
              <a:t>small</a:t>
            </a:r>
            <a:endParaRPr lang="es-ES" dirty="0"/>
          </a:p>
          <a:p>
            <a:endParaRPr lang="es-ES" dirty="0"/>
          </a:p>
          <a:p>
            <a:r>
              <a:rPr lang="es-ES" dirty="0"/>
              <a:t>Phi 2</a:t>
            </a:r>
          </a:p>
          <a:p>
            <a:endParaRPr lang="es-ES" dirty="0"/>
          </a:p>
          <a:p>
            <a:r>
              <a:rPr lang="es-ES" dirty="0"/>
              <a:t>Phi 3</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17</a:t>
            </a:fld>
            <a:endParaRPr lang="es-ES"/>
          </a:p>
        </p:txBody>
      </p:sp>
    </p:spTree>
    <p:extLst>
      <p:ext uri="{BB962C8B-B14F-4D97-AF65-F5344CB8AC3E}">
        <p14:creationId xmlns:p14="http://schemas.microsoft.com/office/powerpoint/2010/main" val="1918809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Roberta </a:t>
            </a:r>
            <a:r>
              <a:rPr lang="en-US" dirty="0" err="1"/>
              <a:t>mrqa</a:t>
            </a:r>
            <a:endParaRPr lang="en-US" dirty="0"/>
          </a:p>
          <a:p>
            <a:endParaRPr lang="en-US" dirty="0"/>
          </a:p>
          <a:p>
            <a:r>
              <a:rPr lang="en-US" dirty="0"/>
              <a:t>Roberta </a:t>
            </a:r>
            <a:r>
              <a:rPr lang="en-US" dirty="0" err="1"/>
              <a:t>vmw</a:t>
            </a:r>
            <a:r>
              <a:rPr lang="en-US" dirty="0"/>
              <a:t> </a:t>
            </a:r>
            <a:r>
              <a:rPr lang="en-US" dirty="0" err="1"/>
              <a:t>mrqa</a:t>
            </a:r>
            <a:endParaRPr lang="en-US" dirty="0"/>
          </a:p>
          <a:p>
            <a:endParaRPr lang="es-ES" dirty="0"/>
          </a:p>
          <a:p>
            <a:r>
              <a:rPr lang="es-ES" dirty="0"/>
              <a:t>T5 base 16</a:t>
            </a:r>
          </a:p>
          <a:p>
            <a:endParaRPr lang="es-ES" dirty="0"/>
          </a:p>
          <a:p>
            <a:r>
              <a:rPr lang="es-ES" dirty="0"/>
              <a:t>T5 </a:t>
            </a:r>
            <a:r>
              <a:rPr lang="es-ES" dirty="0" err="1"/>
              <a:t>small</a:t>
            </a:r>
            <a:endParaRPr lang="es-ES" dirty="0"/>
          </a:p>
          <a:p>
            <a:endParaRPr lang="es-ES" dirty="0"/>
          </a:p>
          <a:p>
            <a:r>
              <a:rPr lang="es-ES" dirty="0"/>
              <a:t>Flan t5 base 16</a:t>
            </a:r>
          </a:p>
          <a:p>
            <a:endParaRPr lang="es-ES" dirty="0"/>
          </a:p>
          <a:p>
            <a:r>
              <a:rPr lang="es-ES" dirty="0"/>
              <a:t>Flan t5 </a:t>
            </a:r>
            <a:r>
              <a:rPr lang="es-ES" dirty="0" err="1"/>
              <a:t>small</a:t>
            </a:r>
            <a:endParaRPr lang="es-ES" dirty="0"/>
          </a:p>
          <a:p>
            <a:endParaRPr lang="es-ES" dirty="0"/>
          </a:p>
          <a:p>
            <a:r>
              <a:rPr lang="es-ES" dirty="0"/>
              <a:t>Phi 2</a:t>
            </a:r>
          </a:p>
          <a:p>
            <a:endParaRPr lang="es-ES" dirty="0"/>
          </a:p>
          <a:p>
            <a:r>
              <a:rPr lang="es-ES" dirty="0"/>
              <a:t>Phi 3</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18</a:t>
            </a:fld>
            <a:endParaRPr lang="es-ES"/>
          </a:p>
        </p:txBody>
      </p:sp>
    </p:spTree>
    <p:extLst>
      <p:ext uri="{BB962C8B-B14F-4D97-AF65-F5344CB8AC3E}">
        <p14:creationId xmlns:p14="http://schemas.microsoft.com/office/powerpoint/2010/main" val="4129325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Roberta </a:t>
            </a:r>
            <a:r>
              <a:rPr lang="en-US" dirty="0" err="1"/>
              <a:t>mrqa</a:t>
            </a:r>
            <a:endParaRPr lang="en-US" dirty="0"/>
          </a:p>
          <a:p>
            <a:endParaRPr lang="en-US" dirty="0"/>
          </a:p>
          <a:p>
            <a:r>
              <a:rPr lang="en-US" dirty="0"/>
              <a:t>Roberta </a:t>
            </a:r>
            <a:r>
              <a:rPr lang="en-US" dirty="0" err="1"/>
              <a:t>vmw</a:t>
            </a:r>
            <a:r>
              <a:rPr lang="en-US" dirty="0"/>
              <a:t> </a:t>
            </a:r>
            <a:r>
              <a:rPr lang="en-US" dirty="0" err="1"/>
              <a:t>mrqa</a:t>
            </a:r>
            <a:endParaRPr lang="en-US" dirty="0"/>
          </a:p>
          <a:p>
            <a:endParaRPr lang="es-ES" dirty="0"/>
          </a:p>
          <a:p>
            <a:r>
              <a:rPr lang="es-ES" dirty="0"/>
              <a:t>T5 base 16</a:t>
            </a:r>
          </a:p>
          <a:p>
            <a:endParaRPr lang="es-ES" dirty="0"/>
          </a:p>
          <a:p>
            <a:r>
              <a:rPr lang="es-ES" dirty="0"/>
              <a:t>T5 </a:t>
            </a:r>
            <a:r>
              <a:rPr lang="es-ES" dirty="0" err="1"/>
              <a:t>small</a:t>
            </a:r>
            <a:endParaRPr lang="es-ES" dirty="0"/>
          </a:p>
          <a:p>
            <a:endParaRPr lang="es-ES" dirty="0"/>
          </a:p>
          <a:p>
            <a:r>
              <a:rPr lang="es-ES" dirty="0"/>
              <a:t>Flan t5 base 16</a:t>
            </a:r>
          </a:p>
          <a:p>
            <a:endParaRPr lang="es-ES" dirty="0"/>
          </a:p>
          <a:p>
            <a:r>
              <a:rPr lang="es-ES" dirty="0"/>
              <a:t>Flan t5 </a:t>
            </a:r>
            <a:r>
              <a:rPr lang="es-ES" dirty="0" err="1"/>
              <a:t>small</a:t>
            </a:r>
            <a:endParaRPr lang="es-ES" dirty="0"/>
          </a:p>
          <a:p>
            <a:endParaRPr lang="es-ES" dirty="0"/>
          </a:p>
          <a:p>
            <a:r>
              <a:rPr lang="es-ES" dirty="0"/>
              <a:t>Phi 2</a:t>
            </a:r>
          </a:p>
          <a:p>
            <a:endParaRPr lang="es-ES" dirty="0"/>
          </a:p>
          <a:p>
            <a:r>
              <a:rPr lang="es-ES" dirty="0"/>
              <a:t>Phi 3</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19</a:t>
            </a:fld>
            <a:endParaRPr lang="es-ES"/>
          </a:p>
        </p:txBody>
      </p:sp>
    </p:spTree>
    <p:extLst>
      <p:ext uri="{BB962C8B-B14F-4D97-AF65-F5344CB8AC3E}">
        <p14:creationId xmlns:p14="http://schemas.microsoft.com/office/powerpoint/2010/main" val="104024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a:t>
            </a:fld>
            <a:endParaRPr lang="es-ES"/>
          </a:p>
        </p:txBody>
      </p:sp>
    </p:spTree>
    <p:extLst>
      <p:ext uri="{BB962C8B-B14F-4D97-AF65-F5344CB8AC3E}">
        <p14:creationId xmlns:p14="http://schemas.microsoft.com/office/powerpoint/2010/main" val="2530967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from the DROP subset in the test split. </a:t>
            </a:r>
            <a:endParaRPr lang="es-ES" dirty="0">
              <a:solidFill>
                <a:schemeClr val="bg1"/>
              </a:solidFill>
              <a:latin typeface="+mn-lt"/>
            </a:endParaRPr>
          </a:p>
          <a:p>
            <a:pPr lvl="1"/>
            <a:endParaRPr lang="es-ES" dirty="0">
              <a:solidFill>
                <a:schemeClr val="bg1"/>
              </a:solidFill>
              <a:latin typeface="+mn-lt"/>
            </a:endParaRPr>
          </a:p>
          <a:p>
            <a:pPr lvl="1"/>
            <a:r>
              <a:rPr lang="es-ES" dirty="0">
                <a:solidFill>
                  <a:schemeClr val="bg1"/>
                </a:solidFill>
                <a:latin typeface="+mn-lt"/>
              </a:rPr>
              <a:t>				</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20</a:t>
            </a:fld>
            <a:endParaRPr lang="es-ES"/>
          </a:p>
        </p:txBody>
      </p:sp>
    </p:spTree>
    <p:extLst>
      <p:ext uri="{BB962C8B-B14F-4D97-AF65-F5344CB8AC3E}">
        <p14:creationId xmlns:p14="http://schemas.microsoft.com/office/powerpoint/2010/main" val="1367600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21</a:t>
            </a:fld>
            <a:endParaRPr lang="es-ES"/>
          </a:p>
        </p:txBody>
      </p:sp>
    </p:spTree>
    <p:extLst>
      <p:ext uri="{BB962C8B-B14F-4D97-AF65-F5344CB8AC3E}">
        <p14:creationId xmlns:p14="http://schemas.microsoft.com/office/powerpoint/2010/main" val="188693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22</a:t>
            </a:fld>
            <a:endParaRPr lang="es-ES"/>
          </a:p>
        </p:txBody>
      </p:sp>
    </p:spTree>
    <p:extLst>
      <p:ext uri="{BB962C8B-B14F-4D97-AF65-F5344CB8AC3E}">
        <p14:creationId xmlns:p14="http://schemas.microsoft.com/office/powerpoint/2010/main" val="372485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23</a:t>
            </a:fld>
            <a:endParaRPr lang="es-ES"/>
          </a:p>
        </p:txBody>
      </p:sp>
    </p:spTree>
    <p:extLst>
      <p:ext uri="{BB962C8B-B14F-4D97-AF65-F5344CB8AC3E}">
        <p14:creationId xmlns:p14="http://schemas.microsoft.com/office/powerpoint/2010/main" val="3315129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Split </a:t>
            </a:r>
            <a:r>
              <a:rPr lang="es-ES" dirty="0" err="1"/>
              <a:t>among</a:t>
            </a:r>
            <a:r>
              <a:rPr lang="es-ES" dirty="0"/>
              <a:t> </a:t>
            </a:r>
            <a:r>
              <a:rPr lang="es-ES" dirty="0" err="1"/>
              <a:t>heads</a:t>
            </a:r>
            <a:r>
              <a:rPr lang="es-ES" dirty="0"/>
              <a:t> </a:t>
            </a:r>
            <a:r>
              <a:rPr lang="es-ES" dirty="0" err="1"/>
              <a:t>is</a:t>
            </a:r>
            <a:r>
              <a:rPr lang="es-ES" dirty="0"/>
              <a:t> </a:t>
            </a:r>
            <a:r>
              <a:rPr lang="es-ES" dirty="0" err="1"/>
              <a:t>logical</a:t>
            </a:r>
            <a:r>
              <a:rPr lang="es-ES" dirty="0"/>
              <a:t> !!! </a:t>
            </a:r>
            <a:r>
              <a:rPr lang="es-ES" dirty="0" err="1"/>
              <a:t>How</a:t>
            </a:r>
            <a:r>
              <a:rPr lang="es-ES" dirty="0"/>
              <a:t> do </a:t>
            </a:r>
            <a:r>
              <a:rPr lang="es-ES" dirty="0" err="1"/>
              <a:t>we</a:t>
            </a:r>
            <a:r>
              <a:rPr lang="es-ES" dirty="0"/>
              <a:t> </a:t>
            </a:r>
            <a:r>
              <a:rPr lang="es-ES" dirty="0" err="1"/>
              <a:t>achieve</a:t>
            </a:r>
            <a:r>
              <a:rPr lang="es-ES" dirty="0"/>
              <a:t> </a:t>
            </a:r>
            <a:r>
              <a:rPr lang="es-ES" dirty="0" err="1"/>
              <a:t>it</a:t>
            </a:r>
            <a:r>
              <a:rPr lang="es-ES" dirty="0"/>
              <a:t>? Simple! Split </a:t>
            </a:r>
            <a:r>
              <a:rPr lang="es-ES" dirty="0" err="1"/>
              <a:t>with</a:t>
            </a:r>
            <a:r>
              <a:rPr lang="es-ES" dirty="0"/>
              <a:t> </a:t>
            </a:r>
            <a:r>
              <a:rPr lang="es-ES" dirty="0" err="1"/>
              <a:t>different</a:t>
            </a:r>
            <a:r>
              <a:rPr lang="es-ES" dirty="0"/>
              <a:t> </a:t>
            </a:r>
            <a:r>
              <a:rPr lang="es-ES" dirty="0" err="1"/>
              <a:t>weight</a:t>
            </a:r>
            <a:r>
              <a:rPr lang="es-ES" dirty="0"/>
              <a:t> matrices and </a:t>
            </a:r>
            <a:r>
              <a:rPr lang="es-ES" dirty="0" err="1"/>
              <a:t>apply</a:t>
            </a:r>
            <a:r>
              <a:rPr lang="es-ES" dirty="0"/>
              <a:t> linear </a:t>
            </a:r>
            <a:r>
              <a:rPr lang="es-ES" dirty="0" err="1"/>
              <a:t>transformation</a:t>
            </a:r>
            <a:r>
              <a:rPr lang="es-ES" dirty="0"/>
              <a:t>. </a:t>
            </a:r>
          </a:p>
          <a:p>
            <a:r>
              <a:rPr lang="es-ES" dirty="0"/>
              <a:t>A linear </a:t>
            </a:r>
            <a:r>
              <a:rPr lang="es-ES" dirty="0" err="1"/>
              <a:t>transformation</a:t>
            </a:r>
            <a:r>
              <a:rPr lang="es-ES" dirty="0"/>
              <a:t> </a:t>
            </a:r>
            <a:r>
              <a:rPr lang="es-ES" dirty="0" err="1"/>
              <a:t>is</a:t>
            </a:r>
            <a:r>
              <a:rPr lang="es-ES" dirty="0"/>
              <a:t> </a:t>
            </a:r>
            <a:r>
              <a:rPr lang="es-ES" dirty="0" err="1"/>
              <a:t>merely</a:t>
            </a:r>
            <a:r>
              <a:rPr lang="es-ES" dirty="0"/>
              <a:t> </a:t>
            </a:r>
            <a:r>
              <a:rPr lang="es-ES" dirty="0" err="1"/>
              <a:t>the</a:t>
            </a:r>
            <a:r>
              <a:rPr lang="es-ES" dirty="0"/>
              <a:t> </a:t>
            </a:r>
            <a:r>
              <a:rPr lang="es-ES" dirty="0" err="1"/>
              <a:t>multiplication</a:t>
            </a:r>
            <a:r>
              <a:rPr lang="es-ES" dirty="0"/>
              <a:t> </a:t>
            </a:r>
            <a:r>
              <a:rPr lang="es-ES" dirty="0" err="1"/>
              <a:t>of</a:t>
            </a:r>
            <a:r>
              <a:rPr lang="es-ES" dirty="0"/>
              <a:t> input X </a:t>
            </a:r>
            <a:r>
              <a:rPr lang="es-ES" dirty="0" err="1"/>
              <a:t>by</a:t>
            </a:r>
            <a:r>
              <a:rPr lang="es-ES" dirty="0"/>
              <a:t> </a:t>
            </a:r>
            <a:r>
              <a:rPr lang="es-ES" dirty="0" err="1"/>
              <a:t>each</a:t>
            </a:r>
            <a:r>
              <a:rPr lang="es-ES" dirty="0"/>
              <a:t> </a:t>
            </a:r>
            <a:r>
              <a:rPr lang="es-ES" dirty="0" err="1"/>
              <a:t>weight</a:t>
            </a:r>
            <a:r>
              <a:rPr lang="es-ES" dirty="0"/>
              <a:t> </a:t>
            </a:r>
            <a:r>
              <a:rPr lang="es-ES" dirty="0" err="1"/>
              <a:t>matrix</a:t>
            </a:r>
            <a:r>
              <a:rPr lang="es-ES" dirty="0"/>
              <a:t>.</a:t>
            </a:r>
          </a:p>
          <a:p>
            <a:endParaRPr lang="es-ES" dirty="0"/>
          </a:p>
          <a:p>
            <a:r>
              <a:rPr lang="es-ES" dirty="0" err="1"/>
              <a:t>Weight</a:t>
            </a:r>
            <a:r>
              <a:rPr lang="es-ES" dirty="0"/>
              <a:t> matrices are </a:t>
            </a:r>
            <a:r>
              <a:rPr lang="es-ES" dirty="0" err="1"/>
              <a:t>learnable</a:t>
            </a:r>
            <a:r>
              <a:rPr lang="es-ES" dirty="0"/>
              <a:t> and </a:t>
            </a:r>
            <a:r>
              <a:rPr lang="es-ES" dirty="0" err="1"/>
              <a:t>they</a:t>
            </a:r>
            <a:r>
              <a:rPr lang="es-ES" dirty="0"/>
              <a:t> </a:t>
            </a:r>
            <a:r>
              <a:rPr lang="en-US" dirty="0"/>
              <a:t>optimize performance on the task at hand. </a:t>
            </a:r>
          </a:p>
          <a:p>
            <a:endParaRPr lang="en-US" dirty="0"/>
          </a:p>
          <a:p>
            <a:r>
              <a:rPr lang="en-US" dirty="0"/>
              <a:t>Output weight matrix Wo is necessary to reduce the dimensionality of the concatenated outputs, and it is also learnable.</a:t>
            </a:r>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a:t>
            </a:fld>
            <a:endParaRPr lang="es-ES"/>
          </a:p>
        </p:txBody>
      </p:sp>
    </p:spTree>
    <p:extLst>
      <p:ext uri="{BB962C8B-B14F-4D97-AF65-F5344CB8AC3E}">
        <p14:creationId xmlns:p14="http://schemas.microsoft.com/office/powerpoint/2010/main" val="92969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https://jalammar.github.io/illustrated-transformer</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4</a:t>
            </a:fld>
            <a:endParaRPr lang="es-ES"/>
          </a:p>
        </p:txBody>
      </p:sp>
    </p:spTree>
    <p:extLst>
      <p:ext uri="{BB962C8B-B14F-4D97-AF65-F5344CB8AC3E}">
        <p14:creationId xmlns:p14="http://schemas.microsoft.com/office/powerpoint/2010/main" val="134923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https://jalammar.github.io/illustrated-transformer/?ref=refind</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5</a:t>
            </a:fld>
            <a:endParaRPr lang="es-ES"/>
          </a:p>
        </p:txBody>
      </p:sp>
    </p:spTree>
    <p:extLst>
      <p:ext uri="{BB962C8B-B14F-4D97-AF65-F5344CB8AC3E}">
        <p14:creationId xmlns:p14="http://schemas.microsoft.com/office/powerpoint/2010/main" val="1556061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6</a:t>
            </a:fld>
            <a:endParaRPr lang="es-ES"/>
          </a:p>
        </p:txBody>
      </p:sp>
    </p:spTree>
    <p:extLst>
      <p:ext uri="{BB962C8B-B14F-4D97-AF65-F5344CB8AC3E}">
        <p14:creationId xmlns:p14="http://schemas.microsoft.com/office/powerpoint/2010/main" val="3372542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dirty="0">
                <a:solidFill>
                  <a:srgbClr val="D4D4D4"/>
                </a:solidFill>
                <a:effectLst/>
                <a:highlight>
                  <a:srgbClr val="1E1E1E"/>
                </a:highlight>
                <a:latin typeface="Consolas" panose="020B0609020204030204" pitchFamily="49" charset="0"/>
              </a:rPr>
              <a:t>Progreso notable machine </a:t>
            </a:r>
            <a:r>
              <a:rPr lang="es-ES" b="0" dirty="0" err="1">
                <a:solidFill>
                  <a:srgbClr val="D4D4D4"/>
                </a:solidFill>
                <a:effectLst/>
                <a:highlight>
                  <a:srgbClr val="1E1E1E"/>
                </a:highlight>
                <a:latin typeface="Consolas" panose="020B0609020204030204" pitchFamily="49" charset="0"/>
              </a:rPr>
              <a:t>laerning</a:t>
            </a:r>
            <a:r>
              <a:rPr lang="es-ES" b="0" dirty="0">
                <a:solidFill>
                  <a:srgbClr val="D4D4D4"/>
                </a:solidFill>
                <a:effectLst/>
                <a:highlight>
                  <a:srgbClr val="1E1E1E"/>
                </a:highlight>
                <a:latin typeface="Consolas" panose="020B0609020204030204" pitchFamily="49" charset="0"/>
              </a:rPr>
              <a:t> </a:t>
            </a:r>
            <a:r>
              <a:rPr lang="es-ES" b="0" dirty="0" err="1">
                <a:solidFill>
                  <a:srgbClr val="D4D4D4"/>
                </a:solidFill>
                <a:effectLst/>
                <a:highlight>
                  <a:srgbClr val="1E1E1E"/>
                </a:highlight>
                <a:latin typeface="Consolas" panose="020B0609020204030204" pitchFamily="49" charset="0"/>
              </a:rPr>
              <a:t>systems</a:t>
            </a:r>
            <a:r>
              <a:rPr lang="es-ES" b="0" dirty="0">
                <a:solidFill>
                  <a:srgbClr val="D4D4D4"/>
                </a:solidFill>
                <a:effectLst/>
                <a:highlight>
                  <a:srgbClr val="1E1E1E"/>
                </a:highlight>
                <a:latin typeface="Consolas" panose="020B0609020204030204" pitchFamily="49" charset="0"/>
              </a:rPr>
              <a:t> </a:t>
            </a:r>
            <a:r>
              <a:rPr lang="es-ES" b="0" dirty="0" err="1">
                <a:solidFill>
                  <a:srgbClr val="D4D4D4"/>
                </a:solidFill>
                <a:effectLst/>
                <a:highlight>
                  <a:srgbClr val="1E1E1E"/>
                </a:highlight>
                <a:latin typeface="Consolas" panose="020B0609020204030204" pitchFamily="49" charset="0"/>
              </a:rPr>
              <a:t>over</a:t>
            </a:r>
            <a:r>
              <a:rPr lang="es-ES" b="0" dirty="0">
                <a:solidFill>
                  <a:srgbClr val="D4D4D4"/>
                </a:solidFill>
                <a:effectLst/>
                <a:highlight>
                  <a:srgbClr val="1E1E1E"/>
                </a:highlight>
                <a:latin typeface="Consolas" panose="020B0609020204030204" pitchFamily="49" charset="0"/>
              </a:rPr>
              <a:t> time:</a:t>
            </a:r>
          </a:p>
          <a:p>
            <a:r>
              <a:rPr lang="es-ES" b="0" dirty="0">
                <a:solidFill>
                  <a:srgbClr val="D4D4D4"/>
                </a:solidFill>
                <a:effectLst/>
                <a:highlight>
                  <a:srgbClr val="1E1E1E"/>
                </a:highlight>
                <a:latin typeface="Consolas" panose="020B0609020204030204" pitchFamily="49" charset="0"/>
              </a:rPr>
              <a:t>https://epochai.org/data/epochdb/visualization?startDate=1972-5-4&amp;startDlEra=2011-10-13</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7</a:t>
            </a:fld>
            <a:endParaRPr lang="es-ES"/>
          </a:p>
        </p:txBody>
      </p:sp>
    </p:spTree>
    <p:extLst>
      <p:ext uri="{BB962C8B-B14F-4D97-AF65-F5344CB8AC3E}">
        <p14:creationId xmlns:p14="http://schemas.microsoft.com/office/powerpoint/2010/main" val="207480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Rodear</a:t>
            </a:r>
            <a:r>
              <a:rPr lang="en-US" dirty="0"/>
              <a:t> pretraining y finetuning</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8</a:t>
            </a:fld>
            <a:endParaRPr lang="es-ES"/>
          </a:p>
        </p:txBody>
      </p:sp>
    </p:spTree>
    <p:extLst>
      <p:ext uri="{BB962C8B-B14F-4D97-AF65-F5344CB8AC3E}">
        <p14:creationId xmlns:p14="http://schemas.microsoft.com/office/powerpoint/2010/main" val="216277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9</a:t>
            </a:fld>
            <a:endParaRPr lang="es-ES"/>
          </a:p>
        </p:txBody>
      </p:sp>
    </p:spTree>
    <p:extLst>
      <p:ext uri="{BB962C8B-B14F-4D97-AF65-F5344CB8AC3E}">
        <p14:creationId xmlns:p14="http://schemas.microsoft.com/office/powerpoint/2010/main" val="1079165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Diapositiva de título">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0" name="Google Shape;10;p2"/>
          <p:cNvSpPr txBox="1">
            <a:spLocks noGrp="1"/>
          </p:cNvSpPr>
          <p:nvPr>
            <p:ph type="ctrTitle"/>
          </p:nvPr>
        </p:nvSpPr>
        <p:spPr>
          <a:xfrm>
            <a:off x="950967" y="766167"/>
            <a:ext cx="5805600" cy="20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3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s-ES"/>
              <a:t>Haga clic para modificar el estilo de título del patrón</a:t>
            </a:r>
            <a:endParaRPr dirty="0"/>
          </a:p>
        </p:txBody>
      </p:sp>
      <p:sp>
        <p:nvSpPr>
          <p:cNvPr id="11" name="Google Shape;11;p2"/>
          <p:cNvSpPr txBox="1">
            <a:spLocks noGrp="1"/>
          </p:cNvSpPr>
          <p:nvPr>
            <p:ph type="subTitle" idx="1"/>
          </p:nvPr>
        </p:nvSpPr>
        <p:spPr>
          <a:xfrm>
            <a:off x="950967" y="2979200"/>
            <a:ext cx="2648000" cy="899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s-ES"/>
              <a:t>Haga clic para modificar el estilo de subtítulo del patrón</a:t>
            </a:r>
            <a:endParaRPr/>
          </a:p>
        </p:txBody>
      </p:sp>
    </p:spTree>
    <p:extLst>
      <p:ext uri="{BB962C8B-B14F-4D97-AF65-F5344CB8AC3E}">
        <p14:creationId xmlns:p14="http://schemas.microsoft.com/office/powerpoint/2010/main" val="239109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En blanco">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295173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68" name="Google Shape;68;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69" name="Google Shape;69;p13"/>
          <p:cNvSpPr txBox="1">
            <a:spLocks noGrp="1"/>
          </p:cNvSpPr>
          <p:nvPr>
            <p:ph type="title" idx="2" hasCustomPrompt="1"/>
          </p:nvPr>
        </p:nvSpPr>
        <p:spPr>
          <a:xfrm>
            <a:off x="1103101"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0" name="Google Shape;70;p13"/>
          <p:cNvSpPr txBox="1">
            <a:spLocks noGrp="1"/>
          </p:cNvSpPr>
          <p:nvPr>
            <p:ph type="title" idx="3" hasCustomPrompt="1"/>
          </p:nvPr>
        </p:nvSpPr>
        <p:spPr>
          <a:xfrm>
            <a:off x="1103101"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1" name="Google Shape;71;p13"/>
          <p:cNvSpPr txBox="1">
            <a:spLocks noGrp="1"/>
          </p:cNvSpPr>
          <p:nvPr>
            <p:ph type="title" idx="4" hasCustomPrompt="1"/>
          </p:nvPr>
        </p:nvSpPr>
        <p:spPr>
          <a:xfrm>
            <a:off x="4704285"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2" name="Google Shape;72;p13"/>
          <p:cNvSpPr txBox="1">
            <a:spLocks noGrp="1"/>
          </p:cNvSpPr>
          <p:nvPr>
            <p:ph type="title" idx="5" hasCustomPrompt="1"/>
          </p:nvPr>
        </p:nvSpPr>
        <p:spPr>
          <a:xfrm>
            <a:off x="4704285"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3" name="Google Shape;73;p13"/>
          <p:cNvSpPr txBox="1">
            <a:spLocks noGrp="1"/>
          </p:cNvSpPr>
          <p:nvPr>
            <p:ph type="title" idx="6" hasCustomPrompt="1"/>
          </p:nvPr>
        </p:nvSpPr>
        <p:spPr>
          <a:xfrm>
            <a:off x="8301168"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4" name="Google Shape;74;p13"/>
          <p:cNvSpPr txBox="1">
            <a:spLocks noGrp="1"/>
          </p:cNvSpPr>
          <p:nvPr>
            <p:ph type="title" idx="7" hasCustomPrompt="1"/>
          </p:nvPr>
        </p:nvSpPr>
        <p:spPr>
          <a:xfrm>
            <a:off x="8301168"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5" name="Google Shape;75;p13"/>
          <p:cNvSpPr txBox="1">
            <a:spLocks noGrp="1"/>
          </p:cNvSpPr>
          <p:nvPr>
            <p:ph type="subTitle" idx="1"/>
          </p:nvPr>
        </p:nvSpPr>
        <p:spPr>
          <a:xfrm>
            <a:off x="1103101"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6" name="Google Shape;76;p13"/>
          <p:cNvSpPr txBox="1">
            <a:spLocks noGrp="1"/>
          </p:cNvSpPr>
          <p:nvPr>
            <p:ph type="subTitle" idx="8"/>
          </p:nvPr>
        </p:nvSpPr>
        <p:spPr>
          <a:xfrm>
            <a:off x="4704285"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7" name="Google Shape;77;p13"/>
          <p:cNvSpPr txBox="1">
            <a:spLocks noGrp="1"/>
          </p:cNvSpPr>
          <p:nvPr>
            <p:ph type="subTitle" idx="9"/>
          </p:nvPr>
        </p:nvSpPr>
        <p:spPr>
          <a:xfrm>
            <a:off x="8301168"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8" name="Google Shape;78;p13"/>
          <p:cNvSpPr txBox="1">
            <a:spLocks noGrp="1"/>
          </p:cNvSpPr>
          <p:nvPr>
            <p:ph type="subTitle" idx="13"/>
          </p:nvPr>
        </p:nvSpPr>
        <p:spPr>
          <a:xfrm>
            <a:off x="1103101"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9" name="Google Shape;79;p13"/>
          <p:cNvSpPr txBox="1">
            <a:spLocks noGrp="1"/>
          </p:cNvSpPr>
          <p:nvPr>
            <p:ph type="subTitle" idx="14"/>
          </p:nvPr>
        </p:nvSpPr>
        <p:spPr>
          <a:xfrm>
            <a:off x="4704285"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0" name="Google Shape;80;p13"/>
          <p:cNvSpPr txBox="1">
            <a:spLocks noGrp="1"/>
          </p:cNvSpPr>
          <p:nvPr>
            <p:ph type="subTitle" idx="15"/>
          </p:nvPr>
        </p:nvSpPr>
        <p:spPr>
          <a:xfrm>
            <a:off x="8301168"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Tree>
    <p:extLst>
      <p:ext uri="{BB962C8B-B14F-4D97-AF65-F5344CB8AC3E}">
        <p14:creationId xmlns:p14="http://schemas.microsoft.com/office/powerpoint/2010/main" val="714055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83" name="Google Shape;83;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84" name="Google Shape;84;p14"/>
          <p:cNvSpPr txBox="1">
            <a:spLocks noGrp="1"/>
          </p:cNvSpPr>
          <p:nvPr>
            <p:ph type="subTitle" idx="1"/>
          </p:nvPr>
        </p:nvSpPr>
        <p:spPr>
          <a:xfrm>
            <a:off x="960000" y="4040333"/>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5" name="Google Shape;85;p14"/>
          <p:cNvSpPr txBox="1">
            <a:spLocks noGrp="1"/>
          </p:cNvSpPr>
          <p:nvPr>
            <p:ph type="subTitle" idx="2"/>
          </p:nvPr>
        </p:nvSpPr>
        <p:spPr>
          <a:xfrm>
            <a:off x="4504865" y="4040336"/>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6" name="Google Shape;86;p14"/>
          <p:cNvSpPr txBox="1">
            <a:spLocks noGrp="1"/>
          </p:cNvSpPr>
          <p:nvPr>
            <p:ph type="subTitle" idx="3"/>
          </p:nvPr>
        </p:nvSpPr>
        <p:spPr>
          <a:xfrm>
            <a:off x="8041433" y="4040333"/>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7" name="Google Shape;87;p14"/>
          <p:cNvSpPr txBox="1">
            <a:spLocks noGrp="1"/>
          </p:cNvSpPr>
          <p:nvPr>
            <p:ph type="subTitle" idx="4"/>
          </p:nvPr>
        </p:nvSpPr>
        <p:spPr>
          <a:xfrm>
            <a:off x="960000"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8" name="Google Shape;88;p14"/>
          <p:cNvSpPr txBox="1">
            <a:spLocks noGrp="1"/>
          </p:cNvSpPr>
          <p:nvPr>
            <p:ph type="subTitle" idx="5"/>
          </p:nvPr>
        </p:nvSpPr>
        <p:spPr>
          <a:xfrm>
            <a:off x="4504865"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9" name="Google Shape;89;p14"/>
          <p:cNvSpPr txBox="1">
            <a:spLocks noGrp="1"/>
          </p:cNvSpPr>
          <p:nvPr>
            <p:ph type="subTitle" idx="6"/>
          </p:nvPr>
        </p:nvSpPr>
        <p:spPr>
          <a:xfrm>
            <a:off x="8041433"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pic>
        <p:nvPicPr>
          <p:cNvPr id="90" name="Google Shape;90;p14"/>
          <p:cNvPicPr preferRelativeResize="0"/>
          <p:nvPr/>
        </p:nvPicPr>
        <p:blipFill>
          <a:blip r:embed="rId3">
            <a:alphaModFix/>
          </a:blip>
          <a:stretch>
            <a:fillRect/>
          </a:stretch>
        </p:blipFill>
        <p:spPr>
          <a:xfrm>
            <a:off x="11534146" y="921411"/>
            <a:ext cx="280367" cy="646248"/>
          </a:xfrm>
          <a:prstGeom prst="rect">
            <a:avLst/>
          </a:prstGeom>
          <a:noFill/>
          <a:ln>
            <a:noFill/>
          </a:ln>
        </p:spPr>
      </p:pic>
    </p:spTree>
    <p:extLst>
      <p:ext uri="{BB962C8B-B14F-4D97-AF65-F5344CB8AC3E}">
        <p14:creationId xmlns:p14="http://schemas.microsoft.com/office/powerpoint/2010/main" val="3714893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93" name="Google Shape;93;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94" name="Google Shape;94;p15"/>
          <p:cNvSpPr txBox="1">
            <a:spLocks noGrp="1"/>
          </p:cNvSpPr>
          <p:nvPr>
            <p:ph type="subTitle" idx="1"/>
          </p:nvPr>
        </p:nvSpPr>
        <p:spPr>
          <a:xfrm>
            <a:off x="1517491" y="2566967"/>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5" name="Google Shape;95;p15"/>
          <p:cNvSpPr txBox="1">
            <a:spLocks noGrp="1"/>
          </p:cNvSpPr>
          <p:nvPr>
            <p:ph type="subTitle" idx="2"/>
          </p:nvPr>
        </p:nvSpPr>
        <p:spPr>
          <a:xfrm>
            <a:off x="6619559" y="2566967"/>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6" name="Google Shape;96;p15"/>
          <p:cNvSpPr txBox="1">
            <a:spLocks noGrp="1"/>
          </p:cNvSpPr>
          <p:nvPr>
            <p:ph type="subTitle" idx="3"/>
          </p:nvPr>
        </p:nvSpPr>
        <p:spPr>
          <a:xfrm>
            <a:off x="1517491" y="4582433"/>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7" name="Google Shape;97;p15"/>
          <p:cNvSpPr txBox="1">
            <a:spLocks noGrp="1"/>
          </p:cNvSpPr>
          <p:nvPr>
            <p:ph type="subTitle" idx="4"/>
          </p:nvPr>
        </p:nvSpPr>
        <p:spPr>
          <a:xfrm>
            <a:off x="6619559" y="4582433"/>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8" name="Google Shape;98;p15"/>
          <p:cNvSpPr txBox="1">
            <a:spLocks noGrp="1"/>
          </p:cNvSpPr>
          <p:nvPr>
            <p:ph type="subTitle" idx="5"/>
          </p:nvPr>
        </p:nvSpPr>
        <p:spPr>
          <a:xfrm>
            <a:off x="1517491" y="19963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99" name="Google Shape;99;p15"/>
          <p:cNvSpPr txBox="1">
            <a:spLocks noGrp="1"/>
          </p:cNvSpPr>
          <p:nvPr>
            <p:ph type="subTitle" idx="6"/>
          </p:nvPr>
        </p:nvSpPr>
        <p:spPr>
          <a:xfrm>
            <a:off x="1517491" y="40119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00" name="Google Shape;100;p15"/>
          <p:cNvSpPr txBox="1">
            <a:spLocks noGrp="1"/>
          </p:cNvSpPr>
          <p:nvPr>
            <p:ph type="subTitle" idx="7"/>
          </p:nvPr>
        </p:nvSpPr>
        <p:spPr>
          <a:xfrm>
            <a:off x="6619524" y="19963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01" name="Google Shape;101;p15"/>
          <p:cNvSpPr txBox="1">
            <a:spLocks noGrp="1"/>
          </p:cNvSpPr>
          <p:nvPr>
            <p:ph type="subTitle" idx="8"/>
          </p:nvPr>
        </p:nvSpPr>
        <p:spPr>
          <a:xfrm>
            <a:off x="6619524" y="40119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grpSp>
        <p:nvGrpSpPr>
          <p:cNvPr id="102" name="Google Shape;102;p15"/>
          <p:cNvGrpSpPr/>
          <p:nvPr/>
        </p:nvGrpSpPr>
        <p:grpSpPr>
          <a:xfrm>
            <a:off x="309426" y="5257901"/>
            <a:ext cx="11755524" cy="1230600"/>
            <a:chOff x="232069" y="3943426"/>
            <a:chExt cx="8816643" cy="922950"/>
          </a:xfrm>
        </p:grpSpPr>
        <p:grpSp>
          <p:nvGrpSpPr>
            <p:cNvPr id="103" name="Google Shape;103;p15"/>
            <p:cNvGrpSpPr/>
            <p:nvPr/>
          </p:nvGrpSpPr>
          <p:grpSpPr>
            <a:xfrm>
              <a:off x="8026451" y="3943426"/>
              <a:ext cx="1022261" cy="922950"/>
              <a:chOff x="8026451" y="3943426"/>
              <a:chExt cx="1022261" cy="922950"/>
            </a:xfrm>
          </p:grpSpPr>
          <p:pic>
            <p:nvPicPr>
              <p:cNvPr id="104" name="Google Shape;104;p15"/>
              <p:cNvPicPr preferRelativeResize="0"/>
              <p:nvPr/>
            </p:nvPicPr>
            <p:blipFill>
              <a:blip r:embed="rId3">
                <a:alphaModFix/>
              </a:blip>
              <a:stretch>
                <a:fillRect/>
              </a:stretch>
            </p:blipFill>
            <p:spPr>
              <a:xfrm>
                <a:off x="8712612" y="3943426"/>
                <a:ext cx="336100" cy="307729"/>
              </a:xfrm>
              <a:prstGeom prst="rect">
                <a:avLst/>
              </a:prstGeom>
              <a:noFill/>
              <a:ln>
                <a:noFill/>
              </a:ln>
            </p:spPr>
          </p:pic>
          <p:pic>
            <p:nvPicPr>
              <p:cNvPr id="105" name="Google Shape;105;p15"/>
              <p:cNvPicPr preferRelativeResize="0"/>
              <p:nvPr/>
            </p:nvPicPr>
            <p:blipFill>
              <a:blip r:embed="rId4">
                <a:alphaModFix/>
              </a:blip>
              <a:stretch>
                <a:fillRect/>
              </a:stretch>
            </p:blipFill>
            <p:spPr>
              <a:xfrm>
                <a:off x="8026451" y="4251150"/>
                <a:ext cx="622900" cy="615225"/>
              </a:xfrm>
              <a:prstGeom prst="rect">
                <a:avLst/>
              </a:prstGeom>
              <a:noFill/>
              <a:ln>
                <a:noFill/>
              </a:ln>
            </p:spPr>
          </p:pic>
        </p:grpSp>
        <p:pic>
          <p:nvPicPr>
            <p:cNvPr id="106" name="Google Shape;106;p15"/>
            <p:cNvPicPr preferRelativeResize="0"/>
            <p:nvPr/>
          </p:nvPicPr>
          <p:blipFill>
            <a:blip r:embed="rId5">
              <a:alphaModFix/>
            </a:blip>
            <a:stretch>
              <a:fillRect/>
            </a:stretch>
          </p:blipFill>
          <p:spPr>
            <a:xfrm>
              <a:off x="232069" y="4102996"/>
              <a:ext cx="581306" cy="572700"/>
            </a:xfrm>
            <a:prstGeom prst="rect">
              <a:avLst/>
            </a:prstGeom>
            <a:noFill/>
            <a:ln>
              <a:noFill/>
            </a:ln>
          </p:spPr>
        </p:pic>
      </p:grpSp>
    </p:spTree>
    <p:extLst>
      <p:ext uri="{BB962C8B-B14F-4D97-AF65-F5344CB8AC3E}">
        <p14:creationId xmlns:p14="http://schemas.microsoft.com/office/powerpoint/2010/main" val="1437959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09" name="Google Shape;109;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10" name="Google Shape;110;p16"/>
          <p:cNvSpPr txBox="1">
            <a:spLocks noGrp="1"/>
          </p:cNvSpPr>
          <p:nvPr>
            <p:ph type="subTitle" idx="1"/>
          </p:nvPr>
        </p:nvSpPr>
        <p:spPr>
          <a:xfrm>
            <a:off x="1700777" y="2187989"/>
            <a:ext cx="38284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1" name="Google Shape;111;p16"/>
          <p:cNvSpPr txBox="1">
            <a:spLocks noGrp="1"/>
          </p:cNvSpPr>
          <p:nvPr>
            <p:ph type="subTitle" idx="2"/>
          </p:nvPr>
        </p:nvSpPr>
        <p:spPr>
          <a:xfrm>
            <a:off x="1700777" y="3694121"/>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2" name="Google Shape;112;p16"/>
          <p:cNvSpPr txBox="1">
            <a:spLocks noGrp="1"/>
          </p:cNvSpPr>
          <p:nvPr>
            <p:ph type="subTitle" idx="3"/>
          </p:nvPr>
        </p:nvSpPr>
        <p:spPr>
          <a:xfrm>
            <a:off x="1700777" y="5204599"/>
            <a:ext cx="38284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3" name="Google Shape;113;p16"/>
          <p:cNvSpPr txBox="1">
            <a:spLocks noGrp="1"/>
          </p:cNvSpPr>
          <p:nvPr>
            <p:ph type="subTitle" idx="4"/>
          </p:nvPr>
        </p:nvSpPr>
        <p:spPr>
          <a:xfrm>
            <a:off x="6665977" y="3698469"/>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4" name="Google Shape;114;p16"/>
          <p:cNvSpPr txBox="1">
            <a:spLocks noGrp="1"/>
          </p:cNvSpPr>
          <p:nvPr>
            <p:ph type="subTitle" idx="5"/>
          </p:nvPr>
        </p:nvSpPr>
        <p:spPr>
          <a:xfrm>
            <a:off x="6665977" y="2187989"/>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5" name="Google Shape;115;p16"/>
          <p:cNvSpPr txBox="1">
            <a:spLocks noGrp="1"/>
          </p:cNvSpPr>
          <p:nvPr>
            <p:ph type="subTitle" idx="6"/>
          </p:nvPr>
        </p:nvSpPr>
        <p:spPr>
          <a:xfrm>
            <a:off x="6665977" y="5204600"/>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6" name="Google Shape;116;p16"/>
          <p:cNvSpPr txBox="1">
            <a:spLocks noGrp="1"/>
          </p:cNvSpPr>
          <p:nvPr>
            <p:ph type="subTitle" idx="7"/>
          </p:nvPr>
        </p:nvSpPr>
        <p:spPr>
          <a:xfrm>
            <a:off x="1700777" y="169890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7" name="Google Shape;117;p16"/>
          <p:cNvSpPr txBox="1">
            <a:spLocks noGrp="1"/>
          </p:cNvSpPr>
          <p:nvPr>
            <p:ph type="subTitle" idx="8"/>
          </p:nvPr>
        </p:nvSpPr>
        <p:spPr>
          <a:xfrm>
            <a:off x="1700777" y="3205029"/>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8" name="Google Shape;118;p16"/>
          <p:cNvSpPr txBox="1">
            <a:spLocks noGrp="1"/>
          </p:cNvSpPr>
          <p:nvPr>
            <p:ph type="subTitle" idx="9"/>
          </p:nvPr>
        </p:nvSpPr>
        <p:spPr>
          <a:xfrm>
            <a:off x="6665977" y="169890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9" name="Google Shape;119;p16"/>
          <p:cNvSpPr txBox="1">
            <a:spLocks noGrp="1"/>
          </p:cNvSpPr>
          <p:nvPr>
            <p:ph type="subTitle" idx="13"/>
          </p:nvPr>
        </p:nvSpPr>
        <p:spPr>
          <a:xfrm>
            <a:off x="1700777" y="4711179"/>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20" name="Google Shape;120;p16"/>
          <p:cNvSpPr txBox="1">
            <a:spLocks noGrp="1"/>
          </p:cNvSpPr>
          <p:nvPr>
            <p:ph type="subTitle" idx="14"/>
          </p:nvPr>
        </p:nvSpPr>
        <p:spPr>
          <a:xfrm>
            <a:off x="6665977" y="3205048"/>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21" name="Google Shape;121;p16"/>
          <p:cNvSpPr txBox="1">
            <a:spLocks noGrp="1"/>
          </p:cNvSpPr>
          <p:nvPr>
            <p:ph type="subTitle" idx="15"/>
          </p:nvPr>
        </p:nvSpPr>
        <p:spPr>
          <a:xfrm>
            <a:off x="6665977" y="471118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Tree>
    <p:extLst>
      <p:ext uri="{BB962C8B-B14F-4D97-AF65-F5344CB8AC3E}">
        <p14:creationId xmlns:p14="http://schemas.microsoft.com/office/powerpoint/2010/main" val="2887177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24" name="Google Shape;124;p17"/>
          <p:cNvSpPr txBox="1">
            <a:spLocks noGrp="1"/>
          </p:cNvSpPr>
          <p:nvPr>
            <p:ph type="title" hasCustomPrompt="1"/>
          </p:nvPr>
        </p:nvSpPr>
        <p:spPr>
          <a:xfrm>
            <a:off x="6584151" y="2682777"/>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5" name="Google Shape;125;p17"/>
          <p:cNvSpPr txBox="1">
            <a:spLocks noGrp="1"/>
          </p:cNvSpPr>
          <p:nvPr>
            <p:ph type="subTitle" idx="1"/>
          </p:nvPr>
        </p:nvSpPr>
        <p:spPr>
          <a:xfrm>
            <a:off x="6584167" y="3715644"/>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
        <p:nvSpPr>
          <p:cNvPr id="126" name="Google Shape;126;p17"/>
          <p:cNvSpPr txBox="1">
            <a:spLocks noGrp="1"/>
          </p:cNvSpPr>
          <p:nvPr>
            <p:ph type="title" idx="2" hasCustomPrompt="1"/>
          </p:nvPr>
        </p:nvSpPr>
        <p:spPr>
          <a:xfrm>
            <a:off x="6584167" y="766164"/>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7" name="Google Shape;127;p17"/>
          <p:cNvSpPr txBox="1">
            <a:spLocks noGrp="1"/>
          </p:cNvSpPr>
          <p:nvPr>
            <p:ph type="subTitle" idx="3"/>
          </p:nvPr>
        </p:nvSpPr>
        <p:spPr>
          <a:xfrm>
            <a:off x="6584167" y="1799415"/>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
        <p:nvSpPr>
          <p:cNvPr id="128" name="Google Shape;128;p17"/>
          <p:cNvSpPr txBox="1">
            <a:spLocks noGrp="1"/>
          </p:cNvSpPr>
          <p:nvPr>
            <p:ph type="title" idx="4" hasCustomPrompt="1"/>
          </p:nvPr>
        </p:nvSpPr>
        <p:spPr>
          <a:xfrm>
            <a:off x="6584151" y="4599377"/>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9" name="Google Shape;129;p17"/>
          <p:cNvSpPr txBox="1">
            <a:spLocks noGrp="1"/>
          </p:cNvSpPr>
          <p:nvPr>
            <p:ph type="subTitle" idx="5"/>
          </p:nvPr>
        </p:nvSpPr>
        <p:spPr>
          <a:xfrm>
            <a:off x="6584167" y="5632244"/>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Tree>
    <p:extLst>
      <p:ext uri="{BB962C8B-B14F-4D97-AF65-F5344CB8AC3E}">
        <p14:creationId xmlns:p14="http://schemas.microsoft.com/office/powerpoint/2010/main" val="2216315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ítulo y texto">
    <p:spTree>
      <p:nvGrpSpPr>
        <p:cNvPr id="1" name="Shape 130"/>
        <p:cNvGrpSpPr/>
        <p:nvPr/>
      </p:nvGrpSpPr>
      <p:grpSpPr>
        <a:xfrm>
          <a:off x="0" y="0"/>
          <a:ext cx="0" cy="0"/>
          <a:chOff x="0" y="0"/>
          <a:chExt cx="0" cy="0"/>
        </a:xfrm>
      </p:grpSpPr>
      <p:pic>
        <p:nvPicPr>
          <p:cNvPr id="131" name="Google Shape;131;p18"/>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32" name="Google Shape;13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33" name="Google Shape;133;p18"/>
          <p:cNvSpPr txBox="1">
            <a:spLocks noGrp="1"/>
          </p:cNvSpPr>
          <p:nvPr>
            <p:ph type="body" idx="1"/>
          </p:nvPr>
        </p:nvSpPr>
        <p:spPr>
          <a:xfrm>
            <a:off x="960000" y="1621000"/>
            <a:ext cx="7821200" cy="1808000"/>
          </a:xfrm>
          <a:prstGeom prst="rect">
            <a:avLst/>
          </a:prstGeom>
        </p:spPr>
        <p:txBody>
          <a:bodyPr spcFirstLastPara="1" wrap="square" lIns="91425" tIns="91425" rIns="91425" bIns="91425" anchor="t" anchorCtr="0">
            <a:noAutofit/>
          </a:bodyPr>
          <a:lstStyle>
            <a:lvl1pPr marL="609585" lvl="0" indent="-414856" rtl="0">
              <a:lnSpc>
                <a:spcPct val="100000"/>
              </a:lnSpc>
              <a:spcBef>
                <a:spcPts val="0"/>
              </a:spcBef>
              <a:spcAft>
                <a:spcPts val="0"/>
              </a:spcAft>
              <a:buSzPts val="13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2204459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36" name="Google Shape;13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37" name="Google Shape;137;p19"/>
          <p:cNvSpPr txBox="1">
            <a:spLocks noGrp="1"/>
          </p:cNvSpPr>
          <p:nvPr>
            <p:ph type="body" idx="1"/>
          </p:nvPr>
        </p:nvSpPr>
        <p:spPr>
          <a:xfrm>
            <a:off x="960000" y="1802267"/>
            <a:ext cx="7631600" cy="31064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s-ES"/>
              <a:t>Haga clic para modificar los estilos de texto del patrón</a:t>
            </a:r>
          </a:p>
        </p:txBody>
      </p:sp>
      <p:grpSp>
        <p:nvGrpSpPr>
          <p:cNvPr id="138" name="Google Shape;138;p19"/>
          <p:cNvGrpSpPr/>
          <p:nvPr/>
        </p:nvGrpSpPr>
        <p:grpSpPr>
          <a:xfrm>
            <a:off x="11080516" y="1692302"/>
            <a:ext cx="629579" cy="4685724"/>
            <a:chOff x="8310387" y="1269226"/>
            <a:chExt cx="472184" cy="3514293"/>
          </a:xfrm>
        </p:grpSpPr>
        <p:pic>
          <p:nvPicPr>
            <p:cNvPr id="139" name="Google Shape;139;p19"/>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140" name="Google Shape;140;p19"/>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extLst>
      <p:ext uri="{BB962C8B-B14F-4D97-AF65-F5344CB8AC3E}">
        <p14:creationId xmlns:p14="http://schemas.microsoft.com/office/powerpoint/2010/main" val="2682344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43" name="Google Shape;143;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grpSp>
        <p:nvGrpSpPr>
          <p:cNvPr id="144" name="Google Shape;144;p20"/>
          <p:cNvGrpSpPr/>
          <p:nvPr/>
        </p:nvGrpSpPr>
        <p:grpSpPr>
          <a:xfrm>
            <a:off x="11168692" y="277495"/>
            <a:ext cx="881608" cy="6451148"/>
            <a:chOff x="8376519" y="208121"/>
            <a:chExt cx="661206" cy="4838361"/>
          </a:xfrm>
        </p:grpSpPr>
        <p:grpSp>
          <p:nvGrpSpPr>
            <p:cNvPr id="145" name="Google Shape;145;p20"/>
            <p:cNvGrpSpPr/>
            <p:nvPr/>
          </p:nvGrpSpPr>
          <p:grpSpPr>
            <a:xfrm>
              <a:off x="8491346" y="4162214"/>
              <a:ext cx="546379" cy="884268"/>
              <a:chOff x="8337109" y="153776"/>
              <a:chExt cx="546379" cy="884268"/>
            </a:xfrm>
          </p:grpSpPr>
          <p:pic>
            <p:nvPicPr>
              <p:cNvPr id="146" name="Google Shape;146;p20"/>
              <p:cNvPicPr preferRelativeResize="0"/>
              <p:nvPr/>
            </p:nvPicPr>
            <p:blipFill>
              <a:blip r:embed="rId3">
                <a:alphaModFix/>
              </a:blip>
              <a:stretch>
                <a:fillRect/>
              </a:stretch>
            </p:blipFill>
            <p:spPr>
              <a:xfrm>
                <a:off x="8547387" y="153776"/>
                <a:ext cx="336100" cy="307729"/>
              </a:xfrm>
              <a:prstGeom prst="rect">
                <a:avLst/>
              </a:prstGeom>
              <a:noFill/>
              <a:ln>
                <a:noFill/>
              </a:ln>
            </p:spPr>
          </p:pic>
          <p:pic>
            <p:nvPicPr>
              <p:cNvPr id="147" name="Google Shape;147;p20"/>
              <p:cNvPicPr preferRelativeResize="0"/>
              <p:nvPr/>
            </p:nvPicPr>
            <p:blipFill>
              <a:blip r:embed="rId4">
                <a:alphaModFix/>
              </a:blip>
              <a:stretch>
                <a:fillRect/>
              </a:stretch>
            </p:blipFill>
            <p:spPr>
              <a:xfrm>
                <a:off x="8337109" y="553358"/>
                <a:ext cx="210275" cy="484686"/>
              </a:xfrm>
              <a:prstGeom prst="rect">
                <a:avLst/>
              </a:prstGeom>
              <a:noFill/>
              <a:ln>
                <a:noFill/>
              </a:ln>
            </p:spPr>
          </p:pic>
        </p:grpSp>
        <p:pic>
          <p:nvPicPr>
            <p:cNvPr id="148" name="Google Shape;148;p20"/>
            <p:cNvPicPr preferRelativeResize="0"/>
            <p:nvPr/>
          </p:nvPicPr>
          <p:blipFill>
            <a:blip r:embed="rId5">
              <a:alphaModFix/>
            </a:blip>
            <a:stretch>
              <a:fillRect/>
            </a:stretch>
          </p:blipFill>
          <p:spPr>
            <a:xfrm>
              <a:off x="8376519" y="208121"/>
              <a:ext cx="581306" cy="572700"/>
            </a:xfrm>
            <a:prstGeom prst="rect">
              <a:avLst/>
            </a:prstGeom>
            <a:noFill/>
            <a:ln>
              <a:noFill/>
            </a:ln>
          </p:spPr>
        </p:pic>
      </p:grpSp>
    </p:spTree>
    <p:extLst>
      <p:ext uri="{BB962C8B-B14F-4D97-AF65-F5344CB8AC3E}">
        <p14:creationId xmlns:p14="http://schemas.microsoft.com/office/powerpoint/2010/main" val="3859302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51" name="Google Shape;151;p21"/>
          <p:cNvSpPr txBox="1">
            <a:spLocks noGrp="1"/>
          </p:cNvSpPr>
          <p:nvPr>
            <p:ph type="title"/>
          </p:nvPr>
        </p:nvSpPr>
        <p:spPr>
          <a:xfrm>
            <a:off x="996933" y="1225865"/>
            <a:ext cx="5930800" cy="1245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466"/>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52" name="Google Shape;152;p21"/>
          <p:cNvSpPr txBox="1">
            <a:spLocks noGrp="1"/>
          </p:cNvSpPr>
          <p:nvPr>
            <p:ph type="subTitle" idx="1"/>
          </p:nvPr>
        </p:nvSpPr>
        <p:spPr>
          <a:xfrm>
            <a:off x="996933" y="2351532"/>
            <a:ext cx="59308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53" name="Google Shape;153;p21"/>
          <p:cNvSpPr txBox="1"/>
          <p:nvPr/>
        </p:nvSpPr>
        <p:spPr>
          <a:xfrm>
            <a:off x="996933" y="4815933"/>
            <a:ext cx="5099200" cy="741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lt1"/>
                </a:solidFill>
                <a:latin typeface="Assistant"/>
                <a:ea typeface="Assistant"/>
                <a:cs typeface="Assistant"/>
                <a:sym typeface="Assistant"/>
              </a:rPr>
              <a:t>CREDITS:</a:t>
            </a:r>
            <a:r>
              <a:rPr lang="en" sz="1333">
                <a:solidFill>
                  <a:schemeClr val="lt1"/>
                </a:solidFill>
                <a:latin typeface="Assistant"/>
                <a:ea typeface="Assistant"/>
                <a:cs typeface="Assistant"/>
                <a:sym typeface="Assistant"/>
              </a:rPr>
              <a:t> This presentation template was created by </a:t>
            </a:r>
            <a:r>
              <a:rPr lang="en" sz="1333" b="1" u="sng">
                <a:solidFill>
                  <a:schemeClr val="lt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333">
                <a:solidFill>
                  <a:schemeClr val="lt1"/>
                </a:solidFill>
                <a:latin typeface="Assistant"/>
                <a:ea typeface="Assistant"/>
                <a:cs typeface="Assistant"/>
                <a:sym typeface="Assistant"/>
              </a:rPr>
              <a:t>, and includes icons by </a:t>
            </a:r>
            <a:r>
              <a:rPr lang="en" sz="1333" b="1" u="sng">
                <a:solidFill>
                  <a:schemeClr val="lt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333">
                <a:solidFill>
                  <a:schemeClr val="lt1"/>
                </a:solidFill>
                <a:latin typeface="Assistant"/>
                <a:ea typeface="Assistant"/>
                <a:cs typeface="Assistant"/>
                <a:sym typeface="Assistant"/>
              </a:rPr>
              <a:t>, and infographics &amp; images by </a:t>
            </a:r>
            <a:r>
              <a:rPr lang="en" sz="1333" b="1" u="sng">
                <a:solidFill>
                  <a:schemeClr val="lt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333" u="sng">
                <a:solidFill>
                  <a:schemeClr val="lt1"/>
                </a:solidFill>
                <a:latin typeface="Assistant"/>
                <a:ea typeface="Assistant"/>
                <a:cs typeface="Assistant"/>
                <a:sym typeface="Assistant"/>
              </a:rPr>
              <a:t> </a:t>
            </a:r>
            <a:endParaRPr sz="1333" b="1" u="sng">
              <a:solidFill>
                <a:schemeClr val="lt1"/>
              </a:solidFill>
              <a:latin typeface="Assistant"/>
              <a:ea typeface="Assistant"/>
              <a:cs typeface="Assistant"/>
              <a:sym typeface="Assistant"/>
            </a:endParaRPr>
          </a:p>
        </p:txBody>
      </p:sp>
    </p:spTree>
    <p:extLst>
      <p:ext uri="{BB962C8B-B14F-4D97-AF65-F5344CB8AC3E}">
        <p14:creationId xmlns:p14="http://schemas.microsoft.com/office/powerpoint/2010/main" val="263387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Encabezado de sección">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4" name="Google Shape;14;p3"/>
          <p:cNvSpPr txBox="1">
            <a:spLocks noGrp="1"/>
          </p:cNvSpPr>
          <p:nvPr>
            <p:ph type="title"/>
          </p:nvPr>
        </p:nvSpPr>
        <p:spPr>
          <a:xfrm>
            <a:off x="5950567" y="3187917"/>
            <a:ext cx="5290400" cy="112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s-ES"/>
              <a:t>Haga clic para modificar el estilo de título del patrón</a:t>
            </a:r>
            <a:endParaRPr/>
          </a:p>
        </p:txBody>
      </p:sp>
      <p:sp>
        <p:nvSpPr>
          <p:cNvPr id="15" name="Google Shape;15;p3"/>
          <p:cNvSpPr txBox="1">
            <a:spLocks noGrp="1"/>
          </p:cNvSpPr>
          <p:nvPr>
            <p:ph type="title" idx="2" hasCustomPrompt="1"/>
          </p:nvPr>
        </p:nvSpPr>
        <p:spPr>
          <a:xfrm>
            <a:off x="5950567" y="2136484"/>
            <a:ext cx="1647600" cy="105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897964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4"/>
        <p:cNvGrpSpPr/>
        <p:nvPr/>
      </p:nvGrpSpPr>
      <p:grpSpPr>
        <a:xfrm>
          <a:off x="0" y="0"/>
          <a:ext cx="0" cy="0"/>
          <a:chOff x="0" y="0"/>
          <a:chExt cx="0" cy="0"/>
        </a:xfrm>
      </p:grpSpPr>
      <p:pic>
        <p:nvPicPr>
          <p:cNvPr id="155" name="Google Shape;155;p22"/>
          <p:cNvPicPr preferRelativeResize="0"/>
          <p:nvPr/>
        </p:nvPicPr>
        <p:blipFill rotWithShape="1">
          <a:blip r:embed="rId2">
            <a:alphaModFix amt="75000"/>
          </a:blip>
          <a:srcRect/>
          <a:stretch/>
        </p:blipFill>
        <p:spPr>
          <a:xfrm>
            <a:off x="-5" y="0"/>
            <a:ext cx="12192004" cy="6858040"/>
          </a:xfrm>
          <a:prstGeom prst="rect">
            <a:avLst/>
          </a:prstGeom>
          <a:noFill/>
          <a:ln>
            <a:noFill/>
          </a:ln>
        </p:spPr>
      </p:pic>
      <p:grpSp>
        <p:nvGrpSpPr>
          <p:cNvPr id="156" name="Google Shape;156;p22"/>
          <p:cNvGrpSpPr/>
          <p:nvPr/>
        </p:nvGrpSpPr>
        <p:grpSpPr>
          <a:xfrm>
            <a:off x="888100" y="929216"/>
            <a:ext cx="2274237" cy="5352469"/>
            <a:chOff x="513675" y="696912"/>
            <a:chExt cx="1705678" cy="4014352"/>
          </a:xfrm>
        </p:grpSpPr>
        <p:pic>
          <p:nvPicPr>
            <p:cNvPr id="157" name="Google Shape;157;p22"/>
            <p:cNvPicPr preferRelativeResize="0"/>
            <p:nvPr/>
          </p:nvPicPr>
          <p:blipFill>
            <a:blip r:embed="rId3">
              <a:alphaModFix/>
            </a:blip>
            <a:stretch>
              <a:fillRect/>
            </a:stretch>
          </p:blipFill>
          <p:spPr>
            <a:xfrm>
              <a:off x="621222" y="3743852"/>
              <a:ext cx="283032" cy="259144"/>
            </a:xfrm>
            <a:prstGeom prst="rect">
              <a:avLst/>
            </a:prstGeom>
            <a:noFill/>
            <a:ln>
              <a:noFill/>
            </a:ln>
          </p:spPr>
        </p:pic>
        <p:pic>
          <p:nvPicPr>
            <p:cNvPr id="158" name="Google Shape;158;p22"/>
            <p:cNvPicPr preferRelativeResize="0"/>
            <p:nvPr/>
          </p:nvPicPr>
          <p:blipFill>
            <a:blip r:embed="rId4">
              <a:alphaModFix/>
            </a:blip>
            <a:stretch>
              <a:fillRect/>
            </a:stretch>
          </p:blipFill>
          <p:spPr>
            <a:xfrm>
              <a:off x="513675" y="696912"/>
              <a:ext cx="662463" cy="652650"/>
            </a:xfrm>
            <a:prstGeom prst="rect">
              <a:avLst/>
            </a:prstGeom>
            <a:noFill/>
            <a:ln>
              <a:noFill/>
            </a:ln>
          </p:spPr>
        </p:pic>
        <p:pic>
          <p:nvPicPr>
            <p:cNvPr id="159" name="Google Shape;159;p22"/>
            <p:cNvPicPr preferRelativeResize="0"/>
            <p:nvPr/>
          </p:nvPicPr>
          <p:blipFill>
            <a:blip r:embed="rId5">
              <a:alphaModFix/>
            </a:blip>
            <a:stretch>
              <a:fillRect/>
            </a:stretch>
          </p:blipFill>
          <p:spPr>
            <a:xfrm>
              <a:off x="1789378" y="4275589"/>
              <a:ext cx="429975" cy="435675"/>
            </a:xfrm>
            <a:prstGeom prst="rect">
              <a:avLst/>
            </a:prstGeom>
            <a:noFill/>
            <a:ln>
              <a:noFill/>
            </a:ln>
          </p:spPr>
        </p:pic>
      </p:grpSp>
    </p:spTree>
    <p:extLst>
      <p:ext uri="{BB962C8B-B14F-4D97-AF65-F5344CB8AC3E}">
        <p14:creationId xmlns:p14="http://schemas.microsoft.com/office/powerpoint/2010/main" val="3403982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2">
            <a:alphaModFix amt="75000"/>
          </a:blip>
          <a:srcRect/>
          <a:stretch/>
        </p:blipFill>
        <p:spPr>
          <a:xfrm>
            <a:off x="-5" y="0"/>
            <a:ext cx="12192004" cy="6858040"/>
          </a:xfrm>
          <a:prstGeom prst="rect">
            <a:avLst/>
          </a:prstGeom>
          <a:noFill/>
          <a:ln>
            <a:noFill/>
          </a:ln>
        </p:spPr>
      </p:pic>
      <p:grpSp>
        <p:nvGrpSpPr>
          <p:cNvPr id="162" name="Google Shape;162;p23"/>
          <p:cNvGrpSpPr/>
          <p:nvPr/>
        </p:nvGrpSpPr>
        <p:grpSpPr>
          <a:xfrm>
            <a:off x="9714795" y="407940"/>
            <a:ext cx="1995300" cy="5970085"/>
            <a:chOff x="7286096" y="305955"/>
            <a:chExt cx="1496475" cy="4477564"/>
          </a:xfrm>
        </p:grpSpPr>
        <p:grpSp>
          <p:nvGrpSpPr>
            <p:cNvPr id="163" name="Google Shape;163;p23"/>
            <p:cNvGrpSpPr/>
            <p:nvPr/>
          </p:nvGrpSpPr>
          <p:grpSpPr>
            <a:xfrm>
              <a:off x="7286096" y="305955"/>
              <a:ext cx="1360391" cy="1271000"/>
              <a:chOff x="7915671" y="3991205"/>
              <a:chExt cx="1360391" cy="1271000"/>
            </a:xfrm>
          </p:grpSpPr>
          <p:pic>
            <p:nvPicPr>
              <p:cNvPr id="164" name="Google Shape;164;p23"/>
              <p:cNvPicPr preferRelativeResize="0"/>
              <p:nvPr/>
            </p:nvPicPr>
            <p:blipFill>
              <a:blip r:embed="rId3">
                <a:alphaModFix/>
              </a:blip>
              <a:stretch>
                <a:fillRect/>
              </a:stretch>
            </p:blipFill>
            <p:spPr>
              <a:xfrm>
                <a:off x="8939962" y="4954476"/>
                <a:ext cx="336100" cy="307729"/>
              </a:xfrm>
              <a:prstGeom prst="rect">
                <a:avLst/>
              </a:prstGeom>
              <a:noFill/>
              <a:ln>
                <a:noFill/>
              </a:ln>
            </p:spPr>
          </p:pic>
          <p:pic>
            <p:nvPicPr>
              <p:cNvPr id="165" name="Google Shape;165;p23"/>
              <p:cNvPicPr preferRelativeResize="0"/>
              <p:nvPr/>
            </p:nvPicPr>
            <p:blipFill>
              <a:blip r:embed="rId4">
                <a:alphaModFix/>
              </a:blip>
              <a:stretch>
                <a:fillRect/>
              </a:stretch>
            </p:blipFill>
            <p:spPr>
              <a:xfrm>
                <a:off x="7915671" y="3991205"/>
                <a:ext cx="886082" cy="875171"/>
              </a:xfrm>
              <a:prstGeom prst="rect">
                <a:avLst/>
              </a:prstGeom>
              <a:noFill/>
              <a:ln>
                <a:noFill/>
              </a:ln>
            </p:spPr>
          </p:pic>
        </p:grpSp>
        <p:grpSp>
          <p:nvGrpSpPr>
            <p:cNvPr id="166" name="Google Shape;166;p23"/>
            <p:cNvGrpSpPr/>
            <p:nvPr/>
          </p:nvGrpSpPr>
          <p:grpSpPr>
            <a:xfrm>
              <a:off x="7997212" y="4083901"/>
              <a:ext cx="785359" cy="699618"/>
              <a:chOff x="8094637" y="636176"/>
              <a:chExt cx="785359" cy="699618"/>
            </a:xfrm>
          </p:grpSpPr>
          <p:pic>
            <p:nvPicPr>
              <p:cNvPr id="167" name="Google Shape;167;p23"/>
              <p:cNvPicPr preferRelativeResize="0"/>
              <p:nvPr/>
            </p:nvPicPr>
            <p:blipFill>
              <a:blip r:embed="rId3">
                <a:alphaModFix/>
              </a:blip>
              <a:stretch>
                <a:fillRect/>
              </a:stretch>
            </p:blipFill>
            <p:spPr>
              <a:xfrm>
                <a:off x="8094637" y="636176"/>
                <a:ext cx="336100" cy="307729"/>
              </a:xfrm>
              <a:prstGeom prst="rect">
                <a:avLst/>
              </a:prstGeom>
              <a:noFill/>
              <a:ln>
                <a:noFill/>
              </a:ln>
            </p:spPr>
          </p:pic>
          <p:pic>
            <p:nvPicPr>
              <p:cNvPr id="168" name="Google Shape;168;p23"/>
              <p:cNvPicPr preferRelativeResize="0"/>
              <p:nvPr/>
            </p:nvPicPr>
            <p:blipFill>
              <a:blip r:embed="rId5">
                <a:alphaModFix/>
              </a:blip>
              <a:stretch>
                <a:fillRect/>
              </a:stretch>
            </p:blipFill>
            <p:spPr>
              <a:xfrm>
                <a:off x="8669721" y="851108"/>
                <a:ext cx="210275" cy="484686"/>
              </a:xfrm>
              <a:prstGeom prst="rect">
                <a:avLst/>
              </a:prstGeom>
              <a:noFill/>
              <a:ln>
                <a:noFill/>
              </a:ln>
            </p:spPr>
          </p:pic>
        </p:grpSp>
      </p:grpSp>
    </p:spTree>
    <p:extLst>
      <p:ext uri="{BB962C8B-B14F-4D97-AF65-F5344CB8AC3E}">
        <p14:creationId xmlns:p14="http://schemas.microsoft.com/office/powerpoint/2010/main" val="729605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2"/>
        <p:cNvGrpSpPr/>
        <p:nvPr/>
      </p:nvGrpSpPr>
      <p:grpSpPr>
        <a:xfrm>
          <a:off x="0" y="0"/>
          <a:ext cx="0" cy="0"/>
          <a:chOff x="0" y="0"/>
          <a:chExt cx="0" cy="0"/>
        </a:xfrm>
      </p:grpSpPr>
    </p:spTree>
    <p:extLst>
      <p:ext uri="{BB962C8B-B14F-4D97-AF65-F5344CB8AC3E}">
        <p14:creationId xmlns:p14="http://schemas.microsoft.com/office/powerpoint/2010/main" val="3358689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788101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467" y="1911100"/>
            <a:ext cx="6969200" cy="22928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7333">
                <a:solidFill>
                  <a:schemeClr val="lt1"/>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s-ES"/>
              <a:t>Haga clic para modificar el estilo de título del patrón</a:t>
            </a:r>
            <a:endParaRPr/>
          </a:p>
        </p:txBody>
      </p:sp>
      <p:sp>
        <p:nvSpPr>
          <p:cNvPr id="10" name="Google Shape;10;p2"/>
          <p:cNvSpPr txBox="1">
            <a:spLocks noGrp="1"/>
          </p:cNvSpPr>
          <p:nvPr>
            <p:ph type="subTitle" idx="1"/>
          </p:nvPr>
        </p:nvSpPr>
        <p:spPr>
          <a:xfrm>
            <a:off x="953467" y="4288900"/>
            <a:ext cx="6969200" cy="546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s-ES"/>
              <a:t>Haga clic para modificar el estilo de subtítulo del patrón</a:t>
            </a:r>
            <a:endParaRPr/>
          </a:p>
        </p:txBody>
      </p:sp>
      <p:sp>
        <p:nvSpPr>
          <p:cNvPr id="11" name="Google Shape;11;p2"/>
          <p:cNvSpPr/>
          <p:nvPr/>
        </p:nvSpPr>
        <p:spPr>
          <a:xfrm>
            <a:off x="11966833" y="1190067"/>
            <a:ext cx="891200" cy="89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rot="5400000">
            <a:off x="5227800" y="-1015867"/>
            <a:ext cx="2975600" cy="1772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rot="10800000">
            <a:off x="7441667" y="5209400"/>
            <a:ext cx="5574400" cy="10868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1090967" y="5904433"/>
            <a:ext cx="322400" cy="322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14631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430033" y="3031733"/>
            <a:ext cx="5813600" cy="112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s-ES"/>
              <a:t>Haga clic para modificar el estilo de título del patrón</a:t>
            </a:r>
            <a:endParaRPr/>
          </a:p>
        </p:txBody>
      </p:sp>
      <p:sp>
        <p:nvSpPr>
          <p:cNvPr id="17" name="Google Shape;17;p3"/>
          <p:cNvSpPr txBox="1">
            <a:spLocks noGrp="1"/>
          </p:cNvSpPr>
          <p:nvPr>
            <p:ph type="title" idx="2" hasCustomPrompt="1"/>
          </p:nvPr>
        </p:nvSpPr>
        <p:spPr>
          <a:xfrm>
            <a:off x="1430033" y="2082733"/>
            <a:ext cx="1467600" cy="126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1430033" y="4012667"/>
            <a:ext cx="5813600" cy="59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9" name="Google Shape;19;p3"/>
          <p:cNvSpPr/>
          <p:nvPr/>
        </p:nvSpPr>
        <p:spPr>
          <a:xfrm rot="10800000">
            <a:off x="8610600" y="495433"/>
            <a:ext cx="4954000" cy="78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3"/>
          <p:cNvSpPr/>
          <p:nvPr/>
        </p:nvSpPr>
        <p:spPr>
          <a:xfrm>
            <a:off x="-2081833" y="5751067"/>
            <a:ext cx="4561200" cy="78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35256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23" name="Google Shape;23;p4"/>
          <p:cNvSpPr txBox="1">
            <a:spLocks noGrp="1"/>
          </p:cNvSpPr>
          <p:nvPr>
            <p:ph type="body" idx="1"/>
          </p:nvPr>
        </p:nvSpPr>
        <p:spPr>
          <a:xfrm>
            <a:off x="960000" y="1536633"/>
            <a:ext cx="10272000" cy="518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s-ES"/>
              <a:t>Haga clic para modificar los estilos de texto del patrón</a:t>
            </a:r>
          </a:p>
        </p:txBody>
      </p:sp>
      <p:sp>
        <p:nvSpPr>
          <p:cNvPr id="24" name="Google Shape;24;p4"/>
          <p:cNvSpPr/>
          <p:nvPr/>
        </p:nvSpPr>
        <p:spPr>
          <a:xfrm>
            <a:off x="-1681967" y="-5360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4"/>
          <p:cNvSpPr/>
          <p:nvPr/>
        </p:nvSpPr>
        <p:spPr>
          <a:xfrm rot="-5400000">
            <a:off x="11036067" y="6079200"/>
            <a:ext cx="2342400" cy="139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 name="Google Shape;26;p4"/>
          <p:cNvSpPr/>
          <p:nvPr/>
        </p:nvSpPr>
        <p:spPr>
          <a:xfrm>
            <a:off x="528333" y="6479733"/>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4"/>
          <p:cNvSpPr/>
          <p:nvPr/>
        </p:nvSpPr>
        <p:spPr>
          <a:xfrm>
            <a:off x="11040500" y="515333"/>
            <a:ext cx="396000" cy="39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15742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1607800" y="3261967"/>
            <a:ext cx="4103200" cy="951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None/>
              <a:defRPr sz="3200" b="1">
                <a:solidFill>
                  <a:schemeClr val="dk1"/>
                </a:solidFill>
              </a:defRPr>
            </a:lvl1pPr>
            <a:lvl2pPr lvl="1" algn="ctr">
              <a:lnSpc>
                <a:spcPct val="100000"/>
              </a:lnSpc>
              <a:spcBef>
                <a:spcPts val="0"/>
              </a:spcBef>
              <a:spcAft>
                <a:spcPts val="0"/>
              </a:spcAft>
              <a:buClr>
                <a:schemeClr val="dk1"/>
              </a:buClr>
              <a:buSzPts val="2500"/>
              <a:buNone/>
              <a:defRPr sz="3333" b="1">
                <a:solidFill>
                  <a:schemeClr val="dk1"/>
                </a:solidFill>
              </a:defRPr>
            </a:lvl2pPr>
            <a:lvl3pPr lvl="2" algn="ctr">
              <a:lnSpc>
                <a:spcPct val="100000"/>
              </a:lnSpc>
              <a:spcBef>
                <a:spcPts val="0"/>
              </a:spcBef>
              <a:spcAft>
                <a:spcPts val="0"/>
              </a:spcAft>
              <a:buClr>
                <a:schemeClr val="dk1"/>
              </a:buClr>
              <a:buSzPts val="2500"/>
              <a:buNone/>
              <a:defRPr sz="3333" b="1">
                <a:solidFill>
                  <a:schemeClr val="dk1"/>
                </a:solidFill>
              </a:defRPr>
            </a:lvl3pPr>
            <a:lvl4pPr lvl="3" algn="ctr">
              <a:lnSpc>
                <a:spcPct val="100000"/>
              </a:lnSpc>
              <a:spcBef>
                <a:spcPts val="0"/>
              </a:spcBef>
              <a:spcAft>
                <a:spcPts val="0"/>
              </a:spcAft>
              <a:buClr>
                <a:schemeClr val="dk1"/>
              </a:buClr>
              <a:buSzPts val="2500"/>
              <a:buNone/>
              <a:defRPr sz="3333" b="1">
                <a:solidFill>
                  <a:schemeClr val="dk1"/>
                </a:solidFill>
              </a:defRPr>
            </a:lvl4pPr>
            <a:lvl5pPr lvl="4" algn="ctr">
              <a:lnSpc>
                <a:spcPct val="100000"/>
              </a:lnSpc>
              <a:spcBef>
                <a:spcPts val="0"/>
              </a:spcBef>
              <a:spcAft>
                <a:spcPts val="0"/>
              </a:spcAft>
              <a:buClr>
                <a:schemeClr val="dk1"/>
              </a:buClr>
              <a:buSzPts val="2500"/>
              <a:buNone/>
              <a:defRPr sz="3333" b="1">
                <a:solidFill>
                  <a:schemeClr val="dk1"/>
                </a:solidFill>
              </a:defRPr>
            </a:lvl5pPr>
            <a:lvl6pPr lvl="5" algn="ctr">
              <a:lnSpc>
                <a:spcPct val="100000"/>
              </a:lnSpc>
              <a:spcBef>
                <a:spcPts val="0"/>
              </a:spcBef>
              <a:spcAft>
                <a:spcPts val="0"/>
              </a:spcAft>
              <a:buClr>
                <a:schemeClr val="dk1"/>
              </a:buClr>
              <a:buSzPts val="2500"/>
              <a:buNone/>
              <a:defRPr sz="3333" b="1">
                <a:solidFill>
                  <a:schemeClr val="dk1"/>
                </a:solidFill>
              </a:defRPr>
            </a:lvl6pPr>
            <a:lvl7pPr lvl="6" algn="ctr">
              <a:lnSpc>
                <a:spcPct val="100000"/>
              </a:lnSpc>
              <a:spcBef>
                <a:spcPts val="0"/>
              </a:spcBef>
              <a:spcAft>
                <a:spcPts val="0"/>
              </a:spcAft>
              <a:buClr>
                <a:schemeClr val="dk1"/>
              </a:buClr>
              <a:buSzPts val="2500"/>
              <a:buNone/>
              <a:defRPr sz="3333" b="1">
                <a:solidFill>
                  <a:schemeClr val="dk1"/>
                </a:solidFill>
              </a:defRPr>
            </a:lvl7pPr>
            <a:lvl8pPr lvl="7" algn="ctr">
              <a:lnSpc>
                <a:spcPct val="100000"/>
              </a:lnSpc>
              <a:spcBef>
                <a:spcPts val="0"/>
              </a:spcBef>
              <a:spcAft>
                <a:spcPts val="0"/>
              </a:spcAft>
              <a:buClr>
                <a:schemeClr val="dk1"/>
              </a:buClr>
              <a:buSzPts val="2500"/>
              <a:buNone/>
              <a:defRPr sz="3333" b="1">
                <a:solidFill>
                  <a:schemeClr val="dk1"/>
                </a:solidFill>
              </a:defRPr>
            </a:lvl8pPr>
            <a:lvl9pPr lvl="8" algn="ctr">
              <a:lnSpc>
                <a:spcPct val="100000"/>
              </a:lnSpc>
              <a:spcBef>
                <a:spcPts val="0"/>
              </a:spcBef>
              <a:spcAft>
                <a:spcPts val="0"/>
              </a:spcAft>
              <a:buClr>
                <a:schemeClr val="dk1"/>
              </a:buClr>
              <a:buSzPts val="2500"/>
              <a:buNone/>
              <a:defRPr sz="3333" b="1">
                <a:solidFill>
                  <a:schemeClr val="dk1"/>
                </a:solidFill>
              </a:defRPr>
            </a:lvl9pPr>
          </a:lstStyle>
          <a:p>
            <a:r>
              <a:rPr lang="es-ES"/>
              <a:t>Haga clic para modificar el estilo de subtítulo del patrón</a:t>
            </a:r>
            <a:endParaRPr/>
          </a:p>
        </p:txBody>
      </p:sp>
      <p:sp>
        <p:nvSpPr>
          <p:cNvPr id="30" name="Google Shape;30;p5"/>
          <p:cNvSpPr txBox="1">
            <a:spLocks noGrp="1"/>
          </p:cNvSpPr>
          <p:nvPr>
            <p:ph type="subTitle" idx="2"/>
          </p:nvPr>
        </p:nvSpPr>
        <p:spPr>
          <a:xfrm>
            <a:off x="6480984" y="3261967"/>
            <a:ext cx="4103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None/>
              <a:defRPr sz="3200" b="1">
                <a:solidFill>
                  <a:schemeClr val="dk1"/>
                </a:solidFill>
              </a:defRPr>
            </a:lvl1pPr>
            <a:lvl2pPr lvl="1" algn="ctr" rtl="0">
              <a:lnSpc>
                <a:spcPct val="100000"/>
              </a:lnSpc>
              <a:spcBef>
                <a:spcPts val="0"/>
              </a:spcBef>
              <a:spcAft>
                <a:spcPts val="0"/>
              </a:spcAft>
              <a:buClr>
                <a:schemeClr val="dk1"/>
              </a:buClr>
              <a:buSzPts val="2500"/>
              <a:buNone/>
              <a:defRPr sz="3333" b="1">
                <a:solidFill>
                  <a:schemeClr val="dk1"/>
                </a:solidFill>
              </a:defRPr>
            </a:lvl2pPr>
            <a:lvl3pPr lvl="2" algn="ctr" rtl="0">
              <a:lnSpc>
                <a:spcPct val="100000"/>
              </a:lnSpc>
              <a:spcBef>
                <a:spcPts val="0"/>
              </a:spcBef>
              <a:spcAft>
                <a:spcPts val="0"/>
              </a:spcAft>
              <a:buClr>
                <a:schemeClr val="dk1"/>
              </a:buClr>
              <a:buSzPts val="2500"/>
              <a:buNone/>
              <a:defRPr sz="3333" b="1">
                <a:solidFill>
                  <a:schemeClr val="dk1"/>
                </a:solidFill>
              </a:defRPr>
            </a:lvl3pPr>
            <a:lvl4pPr lvl="3" algn="ctr" rtl="0">
              <a:lnSpc>
                <a:spcPct val="100000"/>
              </a:lnSpc>
              <a:spcBef>
                <a:spcPts val="0"/>
              </a:spcBef>
              <a:spcAft>
                <a:spcPts val="0"/>
              </a:spcAft>
              <a:buClr>
                <a:schemeClr val="dk1"/>
              </a:buClr>
              <a:buSzPts val="2500"/>
              <a:buNone/>
              <a:defRPr sz="3333" b="1">
                <a:solidFill>
                  <a:schemeClr val="dk1"/>
                </a:solidFill>
              </a:defRPr>
            </a:lvl4pPr>
            <a:lvl5pPr lvl="4" algn="ctr" rtl="0">
              <a:lnSpc>
                <a:spcPct val="100000"/>
              </a:lnSpc>
              <a:spcBef>
                <a:spcPts val="0"/>
              </a:spcBef>
              <a:spcAft>
                <a:spcPts val="0"/>
              </a:spcAft>
              <a:buClr>
                <a:schemeClr val="dk1"/>
              </a:buClr>
              <a:buSzPts val="2500"/>
              <a:buNone/>
              <a:defRPr sz="3333" b="1">
                <a:solidFill>
                  <a:schemeClr val="dk1"/>
                </a:solidFill>
              </a:defRPr>
            </a:lvl5pPr>
            <a:lvl6pPr lvl="5" algn="ctr" rtl="0">
              <a:lnSpc>
                <a:spcPct val="100000"/>
              </a:lnSpc>
              <a:spcBef>
                <a:spcPts val="0"/>
              </a:spcBef>
              <a:spcAft>
                <a:spcPts val="0"/>
              </a:spcAft>
              <a:buClr>
                <a:schemeClr val="dk1"/>
              </a:buClr>
              <a:buSzPts val="2500"/>
              <a:buNone/>
              <a:defRPr sz="3333" b="1">
                <a:solidFill>
                  <a:schemeClr val="dk1"/>
                </a:solidFill>
              </a:defRPr>
            </a:lvl6pPr>
            <a:lvl7pPr lvl="6" algn="ctr" rtl="0">
              <a:lnSpc>
                <a:spcPct val="100000"/>
              </a:lnSpc>
              <a:spcBef>
                <a:spcPts val="0"/>
              </a:spcBef>
              <a:spcAft>
                <a:spcPts val="0"/>
              </a:spcAft>
              <a:buClr>
                <a:schemeClr val="dk1"/>
              </a:buClr>
              <a:buSzPts val="2500"/>
              <a:buNone/>
              <a:defRPr sz="3333" b="1">
                <a:solidFill>
                  <a:schemeClr val="dk1"/>
                </a:solidFill>
              </a:defRPr>
            </a:lvl7pPr>
            <a:lvl8pPr lvl="7" algn="ctr" rtl="0">
              <a:lnSpc>
                <a:spcPct val="100000"/>
              </a:lnSpc>
              <a:spcBef>
                <a:spcPts val="0"/>
              </a:spcBef>
              <a:spcAft>
                <a:spcPts val="0"/>
              </a:spcAft>
              <a:buClr>
                <a:schemeClr val="dk1"/>
              </a:buClr>
              <a:buSzPts val="2500"/>
              <a:buNone/>
              <a:defRPr sz="3333" b="1">
                <a:solidFill>
                  <a:schemeClr val="dk1"/>
                </a:solidFill>
              </a:defRPr>
            </a:lvl8pPr>
            <a:lvl9pPr lvl="8" algn="ctr" rtl="0">
              <a:lnSpc>
                <a:spcPct val="100000"/>
              </a:lnSpc>
              <a:spcBef>
                <a:spcPts val="0"/>
              </a:spcBef>
              <a:spcAft>
                <a:spcPts val="0"/>
              </a:spcAft>
              <a:buClr>
                <a:schemeClr val="dk1"/>
              </a:buClr>
              <a:buSzPts val="2500"/>
              <a:buNone/>
              <a:defRPr sz="3333" b="1">
                <a:solidFill>
                  <a:schemeClr val="dk1"/>
                </a:solidFill>
              </a:defRPr>
            </a:lvl9pPr>
          </a:lstStyle>
          <a:p>
            <a:r>
              <a:rPr lang="es-ES"/>
              <a:t>Haga clic para modificar el estilo de subtítulo del patrón</a:t>
            </a:r>
            <a:endParaRPr/>
          </a:p>
        </p:txBody>
      </p:sp>
      <p:sp>
        <p:nvSpPr>
          <p:cNvPr id="31" name="Google Shape;31;p5"/>
          <p:cNvSpPr txBox="1">
            <a:spLocks noGrp="1"/>
          </p:cNvSpPr>
          <p:nvPr>
            <p:ph type="subTitle" idx="3"/>
          </p:nvPr>
        </p:nvSpPr>
        <p:spPr>
          <a:xfrm>
            <a:off x="1607800" y="4213167"/>
            <a:ext cx="4103200" cy="12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32" name="Google Shape;32;p5"/>
          <p:cNvSpPr txBox="1">
            <a:spLocks noGrp="1"/>
          </p:cNvSpPr>
          <p:nvPr>
            <p:ph type="subTitle" idx="4"/>
          </p:nvPr>
        </p:nvSpPr>
        <p:spPr>
          <a:xfrm>
            <a:off x="6480992" y="4213167"/>
            <a:ext cx="4103200" cy="12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33" name="Google Shape;3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34" name="Google Shape;34;p5"/>
          <p:cNvSpPr/>
          <p:nvPr/>
        </p:nvSpPr>
        <p:spPr>
          <a:xfrm>
            <a:off x="960000" y="-513200"/>
            <a:ext cx="1226400" cy="1226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5"/>
          <p:cNvSpPr/>
          <p:nvPr/>
        </p:nvSpPr>
        <p:spPr>
          <a:xfrm rot="-5400000">
            <a:off x="9693067" y="6445800"/>
            <a:ext cx="4118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5"/>
          <p:cNvSpPr/>
          <p:nvPr/>
        </p:nvSpPr>
        <p:spPr>
          <a:xfrm rot="-5400000">
            <a:off x="-1619467" y="6445800"/>
            <a:ext cx="4118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765971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39" name="Google Shape;39;p6"/>
          <p:cNvSpPr/>
          <p:nvPr/>
        </p:nvSpPr>
        <p:spPr>
          <a:xfrm>
            <a:off x="-806116" y="-3138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 name="Google Shape;40;p6"/>
          <p:cNvSpPr/>
          <p:nvPr/>
        </p:nvSpPr>
        <p:spPr>
          <a:xfrm>
            <a:off x="528333" y="6471700"/>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6"/>
          <p:cNvSpPr/>
          <p:nvPr/>
        </p:nvSpPr>
        <p:spPr>
          <a:xfrm rot="10800000">
            <a:off x="10082151" y="61446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6"/>
          <p:cNvSpPr/>
          <p:nvPr/>
        </p:nvSpPr>
        <p:spPr>
          <a:xfrm>
            <a:off x="10813333" y="-464100"/>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798610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960000" y="2053567"/>
            <a:ext cx="6924400" cy="357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s-ES"/>
              <a:t>Haga clic para modificar los estilos de texto del patrón</a:t>
            </a:r>
          </a:p>
        </p:txBody>
      </p:sp>
      <p:sp>
        <p:nvSpPr>
          <p:cNvPr id="45" name="Google Shape;45;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46" name="Google Shape;46;p7"/>
          <p:cNvSpPr/>
          <p:nvPr/>
        </p:nvSpPr>
        <p:spPr>
          <a:xfrm>
            <a:off x="-1681967" y="-5360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7"/>
          <p:cNvSpPr/>
          <p:nvPr/>
        </p:nvSpPr>
        <p:spPr>
          <a:xfrm>
            <a:off x="2883000" y="6400733"/>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7"/>
          <p:cNvSpPr/>
          <p:nvPr/>
        </p:nvSpPr>
        <p:spPr>
          <a:xfrm>
            <a:off x="-500333" y="2953267"/>
            <a:ext cx="1027200" cy="1027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 name="Google Shape;49;p7"/>
          <p:cNvSpPr/>
          <p:nvPr/>
        </p:nvSpPr>
        <p:spPr>
          <a:xfrm>
            <a:off x="10967133" y="703767"/>
            <a:ext cx="542800" cy="542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30290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22" name="Google Shape;2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23" name="Google Shape;23;p5"/>
          <p:cNvSpPr txBox="1">
            <a:spLocks noGrp="1"/>
          </p:cNvSpPr>
          <p:nvPr>
            <p:ph type="subTitle" idx="1"/>
          </p:nvPr>
        </p:nvSpPr>
        <p:spPr>
          <a:xfrm>
            <a:off x="5742533" y="3987499"/>
            <a:ext cx="3825600" cy="16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24" name="Google Shape;24;p5"/>
          <p:cNvSpPr txBox="1">
            <a:spLocks noGrp="1"/>
          </p:cNvSpPr>
          <p:nvPr>
            <p:ph type="subTitle" idx="2"/>
          </p:nvPr>
        </p:nvSpPr>
        <p:spPr>
          <a:xfrm>
            <a:off x="965500" y="3987499"/>
            <a:ext cx="3825600" cy="16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25" name="Google Shape;25;p5"/>
          <p:cNvSpPr txBox="1">
            <a:spLocks noGrp="1"/>
          </p:cNvSpPr>
          <p:nvPr>
            <p:ph type="subTitle" idx="3"/>
          </p:nvPr>
        </p:nvSpPr>
        <p:spPr>
          <a:xfrm>
            <a:off x="965499" y="3495300"/>
            <a:ext cx="3825600" cy="5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26" name="Google Shape;26;p5"/>
          <p:cNvSpPr txBox="1">
            <a:spLocks noGrp="1"/>
          </p:cNvSpPr>
          <p:nvPr>
            <p:ph type="subTitle" idx="4"/>
          </p:nvPr>
        </p:nvSpPr>
        <p:spPr>
          <a:xfrm>
            <a:off x="5742532" y="3495300"/>
            <a:ext cx="3825600" cy="5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grpSp>
        <p:nvGrpSpPr>
          <p:cNvPr id="27" name="Google Shape;27;p5"/>
          <p:cNvGrpSpPr/>
          <p:nvPr/>
        </p:nvGrpSpPr>
        <p:grpSpPr>
          <a:xfrm>
            <a:off x="11080516" y="1692302"/>
            <a:ext cx="629579" cy="4685724"/>
            <a:chOff x="8310387" y="1269226"/>
            <a:chExt cx="472184" cy="3514293"/>
          </a:xfrm>
        </p:grpSpPr>
        <p:pic>
          <p:nvPicPr>
            <p:cNvPr id="28" name="Google Shape;28;p5"/>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29" name="Google Shape;29;p5"/>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extLst>
      <p:ext uri="{BB962C8B-B14F-4D97-AF65-F5344CB8AC3E}">
        <p14:creationId xmlns:p14="http://schemas.microsoft.com/office/powerpoint/2010/main" val="13683950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473200" y="1742800"/>
            <a:ext cx="92456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28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s-ES"/>
              <a:t>Haga clic para modificar el estilo de título del patrón</a:t>
            </a:r>
            <a:endParaRPr/>
          </a:p>
        </p:txBody>
      </p:sp>
      <p:sp>
        <p:nvSpPr>
          <p:cNvPr id="52" name="Google Shape;52;p8"/>
          <p:cNvSpPr/>
          <p:nvPr/>
        </p:nvSpPr>
        <p:spPr>
          <a:xfrm>
            <a:off x="325200" y="713333"/>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8"/>
          <p:cNvSpPr/>
          <p:nvPr/>
        </p:nvSpPr>
        <p:spPr>
          <a:xfrm>
            <a:off x="11639300" y="3677133"/>
            <a:ext cx="935600" cy="935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8"/>
          <p:cNvSpPr/>
          <p:nvPr/>
        </p:nvSpPr>
        <p:spPr>
          <a:xfrm rot="10800000">
            <a:off x="9786267" y="353900"/>
            <a:ext cx="3377600" cy="7188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51737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5170833" y="1954600"/>
            <a:ext cx="6067600" cy="1122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57" name="Google Shape;57;p9"/>
          <p:cNvSpPr txBox="1">
            <a:spLocks noGrp="1"/>
          </p:cNvSpPr>
          <p:nvPr>
            <p:ph type="subTitle" idx="1"/>
          </p:nvPr>
        </p:nvSpPr>
        <p:spPr>
          <a:xfrm>
            <a:off x="5170903" y="3077000"/>
            <a:ext cx="6067600" cy="18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58" name="Google Shape;58;p9"/>
          <p:cNvSpPr/>
          <p:nvPr/>
        </p:nvSpPr>
        <p:spPr>
          <a:xfrm>
            <a:off x="9765300" y="-760267"/>
            <a:ext cx="1473200" cy="1473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9"/>
          <p:cNvSpPr/>
          <p:nvPr/>
        </p:nvSpPr>
        <p:spPr>
          <a:xfrm rot="10800000">
            <a:off x="10429700" y="5704000"/>
            <a:ext cx="2737600" cy="635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9"/>
          <p:cNvSpPr/>
          <p:nvPr/>
        </p:nvSpPr>
        <p:spPr>
          <a:xfrm>
            <a:off x="4990900" y="5958867"/>
            <a:ext cx="371600" cy="37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9"/>
          <p:cNvSpPr/>
          <p:nvPr/>
        </p:nvSpPr>
        <p:spPr>
          <a:xfrm>
            <a:off x="-573333" y="1824367"/>
            <a:ext cx="1851200" cy="646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94006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953467" y="4709467"/>
            <a:ext cx="6272800" cy="1435200"/>
          </a:xfrm>
          <a:prstGeom prst="rect">
            <a:avLst/>
          </a:prstGeom>
          <a:gradFill>
            <a:gsLst>
              <a:gs pos="0">
                <a:schemeClr val="lt2"/>
              </a:gs>
              <a:gs pos="100000">
                <a:schemeClr val="accent1"/>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s-ES"/>
              <a:t>Haga clic para modificar el estilo de título del patrón</a:t>
            </a:r>
            <a:endParaRPr/>
          </a:p>
        </p:txBody>
      </p:sp>
      <p:sp>
        <p:nvSpPr>
          <p:cNvPr id="64" name="Google Shape;64;p10"/>
          <p:cNvSpPr/>
          <p:nvPr/>
        </p:nvSpPr>
        <p:spPr>
          <a:xfrm flipH="1">
            <a:off x="9815200" y="511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416533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953467" y="2099367"/>
            <a:ext cx="6528000" cy="20148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12800">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67" name="Google Shape;67;p11"/>
          <p:cNvSpPr txBox="1">
            <a:spLocks noGrp="1"/>
          </p:cNvSpPr>
          <p:nvPr>
            <p:ph type="subTitle" idx="1"/>
          </p:nvPr>
        </p:nvSpPr>
        <p:spPr>
          <a:xfrm>
            <a:off x="953467" y="4114233"/>
            <a:ext cx="6528000" cy="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s-ES"/>
              <a:t>Haga clic para modificar el estilo de subtítulo del patrón</a:t>
            </a:r>
            <a:endParaRPr/>
          </a:p>
        </p:txBody>
      </p:sp>
      <p:sp>
        <p:nvSpPr>
          <p:cNvPr id="68" name="Google Shape;68;p11"/>
          <p:cNvSpPr/>
          <p:nvPr/>
        </p:nvSpPr>
        <p:spPr>
          <a:xfrm>
            <a:off x="2037700" y="-694667"/>
            <a:ext cx="1408000" cy="140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 name="Google Shape;69;p11"/>
          <p:cNvSpPr/>
          <p:nvPr/>
        </p:nvSpPr>
        <p:spPr>
          <a:xfrm rot="10800000">
            <a:off x="7316733" y="497233"/>
            <a:ext cx="5921200" cy="959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11"/>
          <p:cNvSpPr/>
          <p:nvPr/>
        </p:nvSpPr>
        <p:spPr>
          <a:xfrm>
            <a:off x="10995500" y="2384800"/>
            <a:ext cx="757600" cy="75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11"/>
          <p:cNvSpPr/>
          <p:nvPr/>
        </p:nvSpPr>
        <p:spPr>
          <a:xfrm>
            <a:off x="-1045733" y="5664867"/>
            <a:ext cx="3998800" cy="959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 name="Google Shape;72;p11"/>
          <p:cNvSpPr/>
          <p:nvPr/>
        </p:nvSpPr>
        <p:spPr>
          <a:xfrm>
            <a:off x="4394833" y="5928867"/>
            <a:ext cx="431600" cy="43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44191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extLst>
      <p:ext uri="{BB962C8B-B14F-4D97-AF65-F5344CB8AC3E}">
        <p14:creationId xmlns:p14="http://schemas.microsoft.com/office/powerpoint/2010/main" val="1309524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76" name="Google Shape;76;p13"/>
          <p:cNvSpPr txBox="1">
            <a:spLocks noGrp="1"/>
          </p:cNvSpPr>
          <p:nvPr>
            <p:ph type="title" idx="2" hasCustomPrompt="1"/>
          </p:nvPr>
        </p:nvSpPr>
        <p:spPr>
          <a:xfrm>
            <a:off x="3395275" y="1583200"/>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7" name="Google Shape;77;p13"/>
          <p:cNvSpPr txBox="1">
            <a:spLocks noGrp="1"/>
          </p:cNvSpPr>
          <p:nvPr>
            <p:ph type="subTitle" idx="1"/>
          </p:nvPr>
        </p:nvSpPr>
        <p:spPr>
          <a:xfrm>
            <a:off x="2266475" y="2776853"/>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78" name="Google Shape;78;p13"/>
          <p:cNvSpPr txBox="1">
            <a:spLocks noGrp="1"/>
          </p:cNvSpPr>
          <p:nvPr>
            <p:ph type="title" idx="3" hasCustomPrompt="1"/>
          </p:nvPr>
        </p:nvSpPr>
        <p:spPr>
          <a:xfrm>
            <a:off x="7704067" y="1583200"/>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9" name="Google Shape;79;p13"/>
          <p:cNvSpPr txBox="1">
            <a:spLocks noGrp="1"/>
          </p:cNvSpPr>
          <p:nvPr>
            <p:ph type="subTitle" idx="4"/>
          </p:nvPr>
        </p:nvSpPr>
        <p:spPr>
          <a:xfrm>
            <a:off x="6575265" y="2776853"/>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0" name="Google Shape;80;p13"/>
          <p:cNvSpPr txBox="1">
            <a:spLocks noGrp="1"/>
          </p:cNvSpPr>
          <p:nvPr>
            <p:ph type="title" idx="5" hasCustomPrompt="1"/>
          </p:nvPr>
        </p:nvSpPr>
        <p:spPr>
          <a:xfrm>
            <a:off x="3395275" y="4020233"/>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1" name="Google Shape;81;p13"/>
          <p:cNvSpPr txBox="1">
            <a:spLocks noGrp="1"/>
          </p:cNvSpPr>
          <p:nvPr>
            <p:ph type="subTitle" idx="6"/>
          </p:nvPr>
        </p:nvSpPr>
        <p:spPr>
          <a:xfrm>
            <a:off x="2266475" y="5208287"/>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2" name="Google Shape;82;p13"/>
          <p:cNvSpPr txBox="1">
            <a:spLocks noGrp="1"/>
          </p:cNvSpPr>
          <p:nvPr>
            <p:ph type="title" idx="7" hasCustomPrompt="1"/>
          </p:nvPr>
        </p:nvSpPr>
        <p:spPr>
          <a:xfrm>
            <a:off x="7704067" y="4020233"/>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3" name="Google Shape;83;p13"/>
          <p:cNvSpPr txBox="1">
            <a:spLocks noGrp="1"/>
          </p:cNvSpPr>
          <p:nvPr>
            <p:ph type="subTitle" idx="8"/>
          </p:nvPr>
        </p:nvSpPr>
        <p:spPr>
          <a:xfrm>
            <a:off x="6575265" y="5208287"/>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4" name="Google Shape;84;p13"/>
          <p:cNvSpPr txBox="1">
            <a:spLocks noGrp="1"/>
          </p:cNvSpPr>
          <p:nvPr>
            <p:ph type="subTitle" idx="9"/>
          </p:nvPr>
        </p:nvSpPr>
        <p:spPr>
          <a:xfrm>
            <a:off x="2266475" y="2389883"/>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5" name="Google Shape;85;p13"/>
          <p:cNvSpPr txBox="1">
            <a:spLocks noGrp="1"/>
          </p:cNvSpPr>
          <p:nvPr>
            <p:ph type="subTitle" idx="13"/>
          </p:nvPr>
        </p:nvSpPr>
        <p:spPr>
          <a:xfrm>
            <a:off x="6575265" y="2389883"/>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6" name="Google Shape;86;p13"/>
          <p:cNvSpPr txBox="1">
            <a:spLocks noGrp="1"/>
          </p:cNvSpPr>
          <p:nvPr>
            <p:ph type="subTitle" idx="14"/>
          </p:nvPr>
        </p:nvSpPr>
        <p:spPr>
          <a:xfrm>
            <a:off x="2266475" y="4820995"/>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7" name="Google Shape;87;p13"/>
          <p:cNvSpPr txBox="1">
            <a:spLocks noGrp="1"/>
          </p:cNvSpPr>
          <p:nvPr>
            <p:ph type="subTitle" idx="15"/>
          </p:nvPr>
        </p:nvSpPr>
        <p:spPr>
          <a:xfrm>
            <a:off x="6575265" y="4820995"/>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8" name="Google Shape;88;p13"/>
          <p:cNvSpPr/>
          <p:nvPr/>
        </p:nvSpPr>
        <p:spPr>
          <a:xfrm>
            <a:off x="11258300" y="4577800"/>
            <a:ext cx="1494000" cy="149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 name="Google Shape;89;p13"/>
          <p:cNvSpPr/>
          <p:nvPr/>
        </p:nvSpPr>
        <p:spPr>
          <a:xfrm>
            <a:off x="557933" y="1356967"/>
            <a:ext cx="791200" cy="79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52762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53400" y="1805597"/>
            <a:ext cx="10285200" cy="2483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4000" b="0"/>
            </a:lvl1pPr>
            <a:lvl2pPr lvl="1">
              <a:spcBef>
                <a:spcPts val="0"/>
              </a:spcBef>
              <a:spcAft>
                <a:spcPts val="0"/>
              </a:spcAft>
              <a:buClr>
                <a:schemeClr val="dk2"/>
              </a:buClr>
              <a:buSzPts val="3500"/>
              <a:buNone/>
              <a:defRPr>
                <a:solidFill>
                  <a:schemeClr val="dk2"/>
                </a:solidFill>
                <a:latin typeface="Anaheim"/>
                <a:ea typeface="Anaheim"/>
                <a:cs typeface="Anaheim"/>
                <a:sym typeface="Anaheim"/>
              </a:defRPr>
            </a:lvl2pPr>
            <a:lvl3pPr lvl="2">
              <a:spcBef>
                <a:spcPts val="0"/>
              </a:spcBef>
              <a:spcAft>
                <a:spcPts val="0"/>
              </a:spcAft>
              <a:buClr>
                <a:schemeClr val="dk2"/>
              </a:buClr>
              <a:buSzPts val="3500"/>
              <a:buNone/>
              <a:defRPr>
                <a:solidFill>
                  <a:schemeClr val="dk2"/>
                </a:solidFill>
                <a:latin typeface="Anaheim"/>
                <a:ea typeface="Anaheim"/>
                <a:cs typeface="Anaheim"/>
                <a:sym typeface="Anaheim"/>
              </a:defRPr>
            </a:lvl3pPr>
            <a:lvl4pPr lvl="3">
              <a:spcBef>
                <a:spcPts val="0"/>
              </a:spcBef>
              <a:spcAft>
                <a:spcPts val="0"/>
              </a:spcAft>
              <a:buClr>
                <a:schemeClr val="dk2"/>
              </a:buClr>
              <a:buSzPts val="3500"/>
              <a:buNone/>
              <a:defRPr>
                <a:solidFill>
                  <a:schemeClr val="dk2"/>
                </a:solidFill>
                <a:latin typeface="Anaheim"/>
                <a:ea typeface="Anaheim"/>
                <a:cs typeface="Anaheim"/>
                <a:sym typeface="Anaheim"/>
              </a:defRPr>
            </a:lvl4pPr>
            <a:lvl5pPr lvl="4">
              <a:spcBef>
                <a:spcPts val="0"/>
              </a:spcBef>
              <a:spcAft>
                <a:spcPts val="0"/>
              </a:spcAft>
              <a:buClr>
                <a:schemeClr val="dk2"/>
              </a:buClr>
              <a:buSzPts val="3500"/>
              <a:buNone/>
              <a:defRPr>
                <a:solidFill>
                  <a:schemeClr val="dk2"/>
                </a:solidFill>
                <a:latin typeface="Anaheim"/>
                <a:ea typeface="Anaheim"/>
                <a:cs typeface="Anaheim"/>
                <a:sym typeface="Anaheim"/>
              </a:defRPr>
            </a:lvl5pPr>
            <a:lvl6pPr lvl="5">
              <a:spcBef>
                <a:spcPts val="0"/>
              </a:spcBef>
              <a:spcAft>
                <a:spcPts val="0"/>
              </a:spcAft>
              <a:buClr>
                <a:schemeClr val="dk2"/>
              </a:buClr>
              <a:buSzPts val="3500"/>
              <a:buNone/>
              <a:defRPr>
                <a:solidFill>
                  <a:schemeClr val="dk2"/>
                </a:solidFill>
                <a:latin typeface="Anaheim"/>
                <a:ea typeface="Anaheim"/>
                <a:cs typeface="Anaheim"/>
                <a:sym typeface="Anaheim"/>
              </a:defRPr>
            </a:lvl6pPr>
            <a:lvl7pPr lvl="6">
              <a:spcBef>
                <a:spcPts val="0"/>
              </a:spcBef>
              <a:spcAft>
                <a:spcPts val="0"/>
              </a:spcAft>
              <a:buClr>
                <a:schemeClr val="dk2"/>
              </a:buClr>
              <a:buSzPts val="3500"/>
              <a:buNone/>
              <a:defRPr>
                <a:solidFill>
                  <a:schemeClr val="dk2"/>
                </a:solidFill>
                <a:latin typeface="Anaheim"/>
                <a:ea typeface="Anaheim"/>
                <a:cs typeface="Anaheim"/>
                <a:sym typeface="Anaheim"/>
              </a:defRPr>
            </a:lvl7pPr>
            <a:lvl8pPr lvl="7">
              <a:spcBef>
                <a:spcPts val="0"/>
              </a:spcBef>
              <a:spcAft>
                <a:spcPts val="0"/>
              </a:spcAft>
              <a:buClr>
                <a:schemeClr val="dk2"/>
              </a:buClr>
              <a:buSzPts val="3500"/>
              <a:buNone/>
              <a:defRPr>
                <a:solidFill>
                  <a:schemeClr val="dk2"/>
                </a:solidFill>
                <a:latin typeface="Anaheim"/>
                <a:ea typeface="Anaheim"/>
                <a:cs typeface="Anaheim"/>
                <a:sym typeface="Anaheim"/>
              </a:defRPr>
            </a:lvl8pPr>
            <a:lvl9pPr lvl="8">
              <a:spcBef>
                <a:spcPts val="0"/>
              </a:spcBef>
              <a:spcAft>
                <a:spcPts val="0"/>
              </a:spcAft>
              <a:buClr>
                <a:schemeClr val="dk2"/>
              </a:buClr>
              <a:buSzPts val="3500"/>
              <a:buNone/>
              <a:defRPr>
                <a:solidFill>
                  <a:schemeClr val="dk2"/>
                </a:solidFill>
                <a:latin typeface="Anaheim"/>
                <a:ea typeface="Anaheim"/>
                <a:cs typeface="Anaheim"/>
                <a:sym typeface="Anaheim"/>
              </a:defRPr>
            </a:lvl9pPr>
          </a:lstStyle>
          <a:p>
            <a:r>
              <a:rPr lang="es-ES"/>
              <a:t>Haga clic para modificar el estilo de título del patrón</a:t>
            </a:r>
            <a:endParaRPr/>
          </a:p>
        </p:txBody>
      </p:sp>
      <p:sp>
        <p:nvSpPr>
          <p:cNvPr id="92" name="Google Shape;92;p14"/>
          <p:cNvSpPr txBox="1">
            <a:spLocks noGrp="1"/>
          </p:cNvSpPr>
          <p:nvPr>
            <p:ph type="title" idx="2"/>
          </p:nvPr>
        </p:nvSpPr>
        <p:spPr>
          <a:xfrm>
            <a:off x="3311800" y="4288800"/>
            <a:ext cx="5568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s-ES"/>
              <a:t>Haga clic para modificar el estilo de título del patrón</a:t>
            </a:r>
            <a:endParaRPr/>
          </a:p>
        </p:txBody>
      </p:sp>
      <p:sp>
        <p:nvSpPr>
          <p:cNvPr id="93" name="Google Shape;93;p14"/>
          <p:cNvSpPr/>
          <p:nvPr/>
        </p:nvSpPr>
        <p:spPr>
          <a:xfrm>
            <a:off x="529467" y="-479300"/>
            <a:ext cx="848000" cy="84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14"/>
          <p:cNvSpPr/>
          <p:nvPr/>
        </p:nvSpPr>
        <p:spPr>
          <a:xfrm rot="10800000">
            <a:off x="10083933" y="5130900"/>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14"/>
          <p:cNvSpPr/>
          <p:nvPr/>
        </p:nvSpPr>
        <p:spPr>
          <a:xfrm>
            <a:off x="5672000" y="5720667"/>
            <a:ext cx="848000" cy="84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14"/>
          <p:cNvSpPr/>
          <p:nvPr/>
        </p:nvSpPr>
        <p:spPr>
          <a:xfrm rot="10800000" flipH="1">
            <a:off x="-867533" y="5130900"/>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14"/>
          <p:cNvSpPr/>
          <p:nvPr/>
        </p:nvSpPr>
        <p:spPr>
          <a:xfrm>
            <a:off x="10988300" y="463100"/>
            <a:ext cx="500400" cy="50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8" name="Google Shape;98;p14"/>
          <p:cNvSpPr/>
          <p:nvPr/>
        </p:nvSpPr>
        <p:spPr>
          <a:xfrm rot="-5400000" flipH="1">
            <a:off x="4774133" y="-6637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11313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9"/>
        <p:cNvGrpSpPr/>
        <p:nvPr/>
      </p:nvGrpSpPr>
      <p:grpSpPr>
        <a:xfrm>
          <a:off x="0" y="0"/>
          <a:ext cx="0" cy="0"/>
          <a:chOff x="0" y="0"/>
          <a:chExt cx="0" cy="0"/>
        </a:xfrm>
      </p:grpSpPr>
      <p:sp>
        <p:nvSpPr>
          <p:cNvPr id="100" name="Google Shape;100;p15"/>
          <p:cNvSpPr/>
          <p:nvPr/>
        </p:nvSpPr>
        <p:spPr>
          <a:xfrm rot="5400000">
            <a:off x="9627252" y="274216"/>
            <a:ext cx="4189200" cy="573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1" name="Google Shape;101;p15"/>
          <p:cNvSpPr/>
          <p:nvPr/>
        </p:nvSpPr>
        <p:spPr>
          <a:xfrm>
            <a:off x="10074133" y="6174333"/>
            <a:ext cx="1164400" cy="116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 name="Google Shape;102;p15"/>
          <p:cNvSpPr/>
          <p:nvPr/>
        </p:nvSpPr>
        <p:spPr>
          <a:xfrm>
            <a:off x="960000" y="-304400"/>
            <a:ext cx="763600" cy="763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15"/>
          <p:cNvSpPr/>
          <p:nvPr/>
        </p:nvSpPr>
        <p:spPr>
          <a:xfrm rot="-5400000">
            <a:off x="-1624448" y="6010184"/>
            <a:ext cx="4189200" cy="573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4" name="Google Shape;104;p15"/>
          <p:cNvSpPr txBox="1">
            <a:spLocks noGrp="1"/>
          </p:cNvSpPr>
          <p:nvPr>
            <p:ph type="title"/>
          </p:nvPr>
        </p:nvSpPr>
        <p:spPr>
          <a:xfrm>
            <a:off x="960000" y="597408"/>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4073298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5"/>
        <p:cNvGrpSpPr/>
        <p:nvPr/>
      </p:nvGrpSpPr>
      <p:grpSpPr>
        <a:xfrm>
          <a:off x="0" y="0"/>
          <a:ext cx="0" cy="0"/>
          <a:chOff x="0" y="0"/>
          <a:chExt cx="0" cy="0"/>
        </a:xfrm>
      </p:grpSpPr>
      <p:sp>
        <p:nvSpPr>
          <p:cNvPr id="106" name="Google Shape;106;p16"/>
          <p:cNvSpPr txBox="1">
            <a:spLocks noGrp="1"/>
          </p:cNvSpPr>
          <p:nvPr>
            <p:ph type="subTitle" idx="1"/>
          </p:nvPr>
        </p:nvSpPr>
        <p:spPr>
          <a:xfrm>
            <a:off x="953467" y="2888967"/>
            <a:ext cx="5778800" cy="17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107" name="Google Shape;107;p16"/>
          <p:cNvSpPr txBox="1">
            <a:spLocks noGrp="1"/>
          </p:cNvSpPr>
          <p:nvPr>
            <p:ph type="title"/>
          </p:nvPr>
        </p:nvSpPr>
        <p:spPr>
          <a:xfrm>
            <a:off x="953467" y="1991167"/>
            <a:ext cx="5778800" cy="99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08" name="Google Shape;108;p16"/>
          <p:cNvSpPr/>
          <p:nvPr/>
        </p:nvSpPr>
        <p:spPr>
          <a:xfrm>
            <a:off x="7046333" y="-327533"/>
            <a:ext cx="697200" cy="697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16"/>
          <p:cNvSpPr/>
          <p:nvPr/>
        </p:nvSpPr>
        <p:spPr>
          <a:xfrm rot="10800000">
            <a:off x="9617133" y="5117467"/>
            <a:ext cx="449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 name="Google Shape;110;p16"/>
          <p:cNvSpPr/>
          <p:nvPr/>
        </p:nvSpPr>
        <p:spPr>
          <a:xfrm>
            <a:off x="-844433" y="208600"/>
            <a:ext cx="449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 name="Google Shape;111;p16"/>
          <p:cNvSpPr/>
          <p:nvPr/>
        </p:nvSpPr>
        <p:spPr>
          <a:xfrm>
            <a:off x="10953133" y="2485333"/>
            <a:ext cx="570800" cy="570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03035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14" name="Google Shape;114;p17"/>
          <p:cNvSpPr txBox="1">
            <a:spLocks noGrp="1"/>
          </p:cNvSpPr>
          <p:nvPr>
            <p:ph type="subTitle" idx="1"/>
          </p:nvPr>
        </p:nvSpPr>
        <p:spPr>
          <a:xfrm>
            <a:off x="960000" y="1547337"/>
            <a:ext cx="10272000" cy="44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867"/>
            </a:lvl1pPr>
            <a:lvl2pPr lvl="1" rtl="0">
              <a:lnSpc>
                <a:spcPct val="100000"/>
              </a:lnSpc>
              <a:spcBef>
                <a:spcPts val="0"/>
              </a:spcBef>
              <a:spcAft>
                <a:spcPts val="0"/>
              </a:spcAft>
              <a:buClr>
                <a:srgbClr val="2A2A2A"/>
              </a:buClr>
              <a:buSzPts val="1400"/>
              <a:buChar char="○"/>
              <a:defRPr/>
            </a:lvl2pPr>
            <a:lvl3pPr lvl="2" rtl="0">
              <a:lnSpc>
                <a:spcPct val="100000"/>
              </a:lnSpc>
              <a:spcBef>
                <a:spcPts val="0"/>
              </a:spcBef>
              <a:spcAft>
                <a:spcPts val="0"/>
              </a:spcAft>
              <a:buClr>
                <a:srgbClr val="2A2A2A"/>
              </a:buClr>
              <a:buSzPts val="1400"/>
              <a:buChar char="■"/>
              <a:defRPr/>
            </a:lvl3pPr>
            <a:lvl4pPr lvl="3" rtl="0">
              <a:lnSpc>
                <a:spcPct val="100000"/>
              </a:lnSpc>
              <a:spcBef>
                <a:spcPts val="0"/>
              </a:spcBef>
              <a:spcAft>
                <a:spcPts val="0"/>
              </a:spcAft>
              <a:buClr>
                <a:srgbClr val="2A2A2A"/>
              </a:buClr>
              <a:buSzPts val="1400"/>
              <a:buChar char="●"/>
              <a:defRPr/>
            </a:lvl4pPr>
            <a:lvl5pPr lvl="4" rtl="0">
              <a:lnSpc>
                <a:spcPct val="100000"/>
              </a:lnSpc>
              <a:spcBef>
                <a:spcPts val="0"/>
              </a:spcBef>
              <a:spcAft>
                <a:spcPts val="0"/>
              </a:spcAft>
              <a:buClr>
                <a:srgbClr val="2A2A2A"/>
              </a:buClr>
              <a:buSzPts val="1400"/>
              <a:buChar char="○"/>
              <a:defRPr/>
            </a:lvl5pPr>
            <a:lvl6pPr lvl="5" rtl="0">
              <a:lnSpc>
                <a:spcPct val="100000"/>
              </a:lnSpc>
              <a:spcBef>
                <a:spcPts val="0"/>
              </a:spcBef>
              <a:spcAft>
                <a:spcPts val="0"/>
              </a:spcAft>
              <a:buClr>
                <a:srgbClr val="2A2A2A"/>
              </a:buClr>
              <a:buSzPts val="1400"/>
              <a:buChar char="■"/>
              <a:defRPr/>
            </a:lvl6pPr>
            <a:lvl7pPr lvl="6" rtl="0">
              <a:lnSpc>
                <a:spcPct val="100000"/>
              </a:lnSpc>
              <a:spcBef>
                <a:spcPts val="0"/>
              </a:spcBef>
              <a:spcAft>
                <a:spcPts val="0"/>
              </a:spcAft>
              <a:buClr>
                <a:srgbClr val="2A2A2A"/>
              </a:buClr>
              <a:buSzPts val="1400"/>
              <a:buChar char="●"/>
              <a:defRPr/>
            </a:lvl7pPr>
            <a:lvl8pPr lvl="7" rtl="0">
              <a:lnSpc>
                <a:spcPct val="100000"/>
              </a:lnSpc>
              <a:spcBef>
                <a:spcPts val="0"/>
              </a:spcBef>
              <a:spcAft>
                <a:spcPts val="0"/>
              </a:spcAft>
              <a:buClr>
                <a:srgbClr val="2A2A2A"/>
              </a:buClr>
              <a:buSzPts val="1400"/>
              <a:buChar char="○"/>
              <a:defRPr/>
            </a:lvl8pPr>
            <a:lvl9pPr lvl="8" rtl="0">
              <a:lnSpc>
                <a:spcPct val="100000"/>
              </a:lnSpc>
              <a:spcBef>
                <a:spcPts val="0"/>
              </a:spcBef>
              <a:spcAft>
                <a:spcPts val="0"/>
              </a:spcAft>
              <a:buClr>
                <a:srgbClr val="2A2A2A"/>
              </a:buClr>
              <a:buSzPts val="1400"/>
              <a:buChar char="■"/>
              <a:defRPr/>
            </a:lvl9pPr>
          </a:lstStyle>
          <a:p>
            <a:r>
              <a:rPr lang="es-ES"/>
              <a:t>Haga clic para modificar el estilo de subtítulo del patrón</a:t>
            </a:r>
            <a:endParaRPr/>
          </a:p>
        </p:txBody>
      </p:sp>
      <p:sp>
        <p:nvSpPr>
          <p:cNvPr id="115" name="Google Shape;115;p17"/>
          <p:cNvSpPr/>
          <p:nvPr/>
        </p:nvSpPr>
        <p:spPr>
          <a:xfrm>
            <a:off x="2723967" y="6597633"/>
            <a:ext cx="455200" cy="455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 name="Google Shape;116;p17"/>
          <p:cNvSpPr/>
          <p:nvPr/>
        </p:nvSpPr>
        <p:spPr>
          <a:xfrm rot="5400000">
            <a:off x="10586233"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7" name="Google Shape;117;p17"/>
          <p:cNvSpPr/>
          <p:nvPr/>
        </p:nvSpPr>
        <p:spPr>
          <a:xfrm rot="-5400000">
            <a:off x="-1473067"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8" name="Google Shape;118;p17"/>
          <p:cNvSpPr/>
          <p:nvPr/>
        </p:nvSpPr>
        <p:spPr>
          <a:xfrm>
            <a:off x="649667"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 name="Google Shape;119;p17"/>
          <p:cNvSpPr/>
          <p:nvPr/>
        </p:nvSpPr>
        <p:spPr>
          <a:xfrm>
            <a:off x="10934733"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1094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Solo el título">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32" name="Google Shape;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grpSp>
        <p:nvGrpSpPr>
          <p:cNvPr id="33" name="Google Shape;33;p6"/>
          <p:cNvGrpSpPr/>
          <p:nvPr/>
        </p:nvGrpSpPr>
        <p:grpSpPr>
          <a:xfrm>
            <a:off x="11418616" y="1708319"/>
            <a:ext cx="448133" cy="3929133"/>
            <a:chOff x="8563962" y="1281239"/>
            <a:chExt cx="336100" cy="2946850"/>
          </a:xfrm>
        </p:grpSpPr>
        <p:pic>
          <p:nvPicPr>
            <p:cNvPr id="34" name="Google Shape;34;p6"/>
            <p:cNvPicPr preferRelativeResize="0"/>
            <p:nvPr/>
          </p:nvPicPr>
          <p:blipFill>
            <a:blip r:embed="rId3">
              <a:alphaModFix/>
            </a:blip>
            <a:stretch>
              <a:fillRect/>
            </a:stretch>
          </p:blipFill>
          <p:spPr>
            <a:xfrm>
              <a:off x="8604544" y="3961512"/>
              <a:ext cx="261247" cy="266576"/>
            </a:xfrm>
            <a:prstGeom prst="rect">
              <a:avLst/>
            </a:prstGeom>
            <a:noFill/>
            <a:ln>
              <a:noFill/>
            </a:ln>
          </p:spPr>
        </p:pic>
        <p:pic>
          <p:nvPicPr>
            <p:cNvPr id="35" name="Google Shape;35;p6"/>
            <p:cNvPicPr preferRelativeResize="0"/>
            <p:nvPr/>
          </p:nvPicPr>
          <p:blipFill>
            <a:blip r:embed="rId4">
              <a:alphaModFix/>
            </a:blip>
            <a:stretch>
              <a:fillRect/>
            </a:stretch>
          </p:blipFill>
          <p:spPr>
            <a:xfrm>
              <a:off x="8563962" y="1281239"/>
              <a:ext cx="336100" cy="307729"/>
            </a:xfrm>
            <a:prstGeom prst="rect">
              <a:avLst/>
            </a:prstGeom>
            <a:noFill/>
            <a:ln>
              <a:noFill/>
            </a:ln>
          </p:spPr>
        </p:pic>
      </p:grpSp>
    </p:spTree>
    <p:extLst>
      <p:ext uri="{BB962C8B-B14F-4D97-AF65-F5344CB8AC3E}">
        <p14:creationId xmlns:p14="http://schemas.microsoft.com/office/powerpoint/2010/main" val="19761136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0"/>
        <p:cNvGrpSpPr/>
        <p:nvPr/>
      </p:nvGrpSpPr>
      <p:grpSpPr>
        <a:xfrm>
          <a:off x="0" y="0"/>
          <a:ext cx="0" cy="0"/>
          <a:chOff x="0" y="0"/>
          <a:chExt cx="0" cy="0"/>
        </a:xfrm>
      </p:grpSpPr>
      <p:sp>
        <p:nvSpPr>
          <p:cNvPr id="121" name="Google Shape;121;p18"/>
          <p:cNvSpPr txBox="1">
            <a:spLocks noGrp="1"/>
          </p:cNvSpPr>
          <p:nvPr>
            <p:ph type="subTitle" idx="1"/>
          </p:nvPr>
        </p:nvSpPr>
        <p:spPr>
          <a:xfrm>
            <a:off x="960000" y="2374903"/>
            <a:ext cx="4082000" cy="72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4000" b="1"/>
            </a:lvl1pPr>
            <a:lvl2pPr lvl="1" rtl="0">
              <a:lnSpc>
                <a:spcPct val="100000"/>
              </a:lnSpc>
              <a:spcBef>
                <a:spcPts val="0"/>
              </a:spcBef>
              <a:spcAft>
                <a:spcPts val="0"/>
              </a:spcAft>
              <a:buClr>
                <a:schemeClr val="dk1"/>
              </a:buClr>
              <a:buSzPts val="2400"/>
              <a:buNone/>
              <a:defRPr sz="3200" b="1">
                <a:solidFill>
                  <a:schemeClr val="dk1"/>
                </a:solidFill>
              </a:defRPr>
            </a:lvl2pPr>
            <a:lvl3pPr lvl="2" rtl="0">
              <a:lnSpc>
                <a:spcPct val="100000"/>
              </a:lnSpc>
              <a:spcBef>
                <a:spcPts val="0"/>
              </a:spcBef>
              <a:spcAft>
                <a:spcPts val="0"/>
              </a:spcAft>
              <a:buClr>
                <a:schemeClr val="dk1"/>
              </a:buClr>
              <a:buSzPts val="2400"/>
              <a:buNone/>
              <a:defRPr sz="3200" b="1">
                <a:solidFill>
                  <a:schemeClr val="dk1"/>
                </a:solidFill>
              </a:defRPr>
            </a:lvl3pPr>
            <a:lvl4pPr lvl="3" rtl="0">
              <a:lnSpc>
                <a:spcPct val="100000"/>
              </a:lnSpc>
              <a:spcBef>
                <a:spcPts val="0"/>
              </a:spcBef>
              <a:spcAft>
                <a:spcPts val="0"/>
              </a:spcAft>
              <a:buClr>
                <a:schemeClr val="dk1"/>
              </a:buClr>
              <a:buSzPts val="2400"/>
              <a:buNone/>
              <a:defRPr sz="3200" b="1">
                <a:solidFill>
                  <a:schemeClr val="dk1"/>
                </a:solidFill>
              </a:defRPr>
            </a:lvl4pPr>
            <a:lvl5pPr lvl="4" rtl="0">
              <a:lnSpc>
                <a:spcPct val="100000"/>
              </a:lnSpc>
              <a:spcBef>
                <a:spcPts val="0"/>
              </a:spcBef>
              <a:spcAft>
                <a:spcPts val="0"/>
              </a:spcAft>
              <a:buClr>
                <a:schemeClr val="dk1"/>
              </a:buClr>
              <a:buSzPts val="2400"/>
              <a:buNone/>
              <a:defRPr sz="3200" b="1">
                <a:solidFill>
                  <a:schemeClr val="dk1"/>
                </a:solidFill>
              </a:defRPr>
            </a:lvl5pPr>
            <a:lvl6pPr lvl="5" rtl="0">
              <a:lnSpc>
                <a:spcPct val="100000"/>
              </a:lnSpc>
              <a:spcBef>
                <a:spcPts val="0"/>
              </a:spcBef>
              <a:spcAft>
                <a:spcPts val="0"/>
              </a:spcAft>
              <a:buClr>
                <a:schemeClr val="dk1"/>
              </a:buClr>
              <a:buSzPts val="2400"/>
              <a:buNone/>
              <a:defRPr sz="3200" b="1">
                <a:solidFill>
                  <a:schemeClr val="dk1"/>
                </a:solidFill>
              </a:defRPr>
            </a:lvl6pPr>
            <a:lvl7pPr lvl="6" rtl="0">
              <a:lnSpc>
                <a:spcPct val="100000"/>
              </a:lnSpc>
              <a:spcBef>
                <a:spcPts val="0"/>
              </a:spcBef>
              <a:spcAft>
                <a:spcPts val="0"/>
              </a:spcAft>
              <a:buClr>
                <a:schemeClr val="dk1"/>
              </a:buClr>
              <a:buSzPts val="2400"/>
              <a:buNone/>
              <a:defRPr sz="3200" b="1">
                <a:solidFill>
                  <a:schemeClr val="dk1"/>
                </a:solidFill>
              </a:defRPr>
            </a:lvl7pPr>
            <a:lvl8pPr lvl="7" rtl="0">
              <a:lnSpc>
                <a:spcPct val="100000"/>
              </a:lnSpc>
              <a:spcBef>
                <a:spcPts val="0"/>
              </a:spcBef>
              <a:spcAft>
                <a:spcPts val="0"/>
              </a:spcAft>
              <a:buClr>
                <a:schemeClr val="dk1"/>
              </a:buClr>
              <a:buSzPts val="2400"/>
              <a:buNone/>
              <a:defRPr sz="3200" b="1">
                <a:solidFill>
                  <a:schemeClr val="dk1"/>
                </a:solidFill>
              </a:defRPr>
            </a:lvl8pPr>
            <a:lvl9pPr lvl="8"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22" name="Google Shape;122;p18"/>
          <p:cNvSpPr txBox="1">
            <a:spLocks noGrp="1"/>
          </p:cNvSpPr>
          <p:nvPr>
            <p:ph type="subTitle" idx="2"/>
          </p:nvPr>
        </p:nvSpPr>
        <p:spPr>
          <a:xfrm>
            <a:off x="960000" y="2958223"/>
            <a:ext cx="4082000" cy="14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23" name="Google Shape;123;p18"/>
          <p:cNvSpPr/>
          <p:nvPr/>
        </p:nvSpPr>
        <p:spPr>
          <a:xfrm rot="-5400000">
            <a:off x="9231967" y="6144667"/>
            <a:ext cx="4890400" cy="627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18"/>
          <p:cNvSpPr/>
          <p:nvPr/>
        </p:nvSpPr>
        <p:spPr>
          <a:xfrm>
            <a:off x="8615133" y="-531767"/>
            <a:ext cx="1008800" cy="1008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258790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5349300" y="2260000"/>
            <a:ext cx="5889200" cy="1122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127" name="Google Shape;127;p19"/>
          <p:cNvSpPr txBox="1">
            <a:spLocks noGrp="1"/>
          </p:cNvSpPr>
          <p:nvPr>
            <p:ph type="subTitle" idx="1"/>
          </p:nvPr>
        </p:nvSpPr>
        <p:spPr>
          <a:xfrm>
            <a:off x="5349367" y="3382400"/>
            <a:ext cx="5889200" cy="12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28" name="Google Shape;128;p19"/>
          <p:cNvSpPr>
            <a:spLocks noGrp="1"/>
          </p:cNvSpPr>
          <p:nvPr>
            <p:ph type="pic" idx="2"/>
          </p:nvPr>
        </p:nvSpPr>
        <p:spPr>
          <a:xfrm>
            <a:off x="953467" y="1549400"/>
            <a:ext cx="3759200" cy="3759200"/>
          </a:xfrm>
          <a:prstGeom prst="ellipse">
            <a:avLst/>
          </a:prstGeom>
          <a:noFill/>
          <a:ln>
            <a:noFill/>
          </a:ln>
        </p:spPr>
      </p:sp>
      <p:sp>
        <p:nvSpPr>
          <p:cNvPr id="129" name="Google Shape;129;p19"/>
          <p:cNvSpPr/>
          <p:nvPr/>
        </p:nvSpPr>
        <p:spPr>
          <a:xfrm rot="10800000">
            <a:off x="4712667" y="-313867"/>
            <a:ext cx="5500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9"/>
          <p:cNvSpPr/>
          <p:nvPr/>
        </p:nvSpPr>
        <p:spPr>
          <a:xfrm>
            <a:off x="1416533" y="6144667"/>
            <a:ext cx="3592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9"/>
          <p:cNvSpPr/>
          <p:nvPr/>
        </p:nvSpPr>
        <p:spPr>
          <a:xfrm>
            <a:off x="11907633" y="1715533"/>
            <a:ext cx="529200" cy="529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 name="Google Shape;132;p19"/>
          <p:cNvSpPr/>
          <p:nvPr/>
        </p:nvSpPr>
        <p:spPr>
          <a:xfrm>
            <a:off x="9850533" y="6014167"/>
            <a:ext cx="1546000" cy="154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 name="Google Shape;133;p19"/>
          <p:cNvSpPr/>
          <p:nvPr/>
        </p:nvSpPr>
        <p:spPr>
          <a:xfrm>
            <a:off x="632133" y="713333"/>
            <a:ext cx="784400" cy="784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48497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36" name="Google Shape;136;p20"/>
          <p:cNvSpPr txBox="1">
            <a:spLocks noGrp="1"/>
          </p:cNvSpPr>
          <p:nvPr>
            <p:ph type="subTitle" idx="1"/>
          </p:nvPr>
        </p:nvSpPr>
        <p:spPr>
          <a:xfrm>
            <a:off x="9600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37" name="Google Shape;137;p20"/>
          <p:cNvSpPr txBox="1">
            <a:spLocks noGrp="1"/>
          </p:cNvSpPr>
          <p:nvPr>
            <p:ph type="subTitle" idx="2"/>
          </p:nvPr>
        </p:nvSpPr>
        <p:spPr>
          <a:xfrm>
            <a:off x="960000" y="3836208"/>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38" name="Google Shape;138;p20"/>
          <p:cNvSpPr txBox="1">
            <a:spLocks noGrp="1"/>
          </p:cNvSpPr>
          <p:nvPr>
            <p:ph type="subTitle" idx="3"/>
          </p:nvPr>
        </p:nvSpPr>
        <p:spPr>
          <a:xfrm>
            <a:off x="4538400" y="3836207"/>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39" name="Google Shape;139;p20"/>
          <p:cNvSpPr txBox="1">
            <a:spLocks noGrp="1"/>
          </p:cNvSpPr>
          <p:nvPr>
            <p:ph type="subTitle" idx="4"/>
          </p:nvPr>
        </p:nvSpPr>
        <p:spPr>
          <a:xfrm>
            <a:off x="8116800" y="3836207"/>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40" name="Google Shape;140;p20"/>
          <p:cNvSpPr txBox="1">
            <a:spLocks noGrp="1"/>
          </p:cNvSpPr>
          <p:nvPr>
            <p:ph type="subTitle" idx="5"/>
          </p:nvPr>
        </p:nvSpPr>
        <p:spPr>
          <a:xfrm>
            <a:off x="45384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41" name="Google Shape;141;p20"/>
          <p:cNvSpPr txBox="1">
            <a:spLocks noGrp="1"/>
          </p:cNvSpPr>
          <p:nvPr>
            <p:ph type="subTitle" idx="6"/>
          </p:nvPr>
        </p:nvSpPr>
        <p:spPr>
          <a:xfrm>
            <a:off x="81168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42" name="Google Shape;142;p20"/>
          <p:cNvSpPr/>
          <p:nvPr/>
        </p:nvSpPr>
        <p:spPr>
          <a:xfrm>
            <a:off x="1891791" y="6144667"/>
            <a:ext cx="1251600" cy="1252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3" name="Google Shape;143;p20"/>
          <p:cNvSpPr/>
          <p:nvPr/>
        </p:nvSpPr>
        <p:spPr>
          <a:xfrm>
            <a:off x="-1169667" y="-831067"/>
            <a:ext cx="45988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4" name="Google Shape;144;p20"/>
          <p:cNvSpPr/>
          <p:nvPr/>
        </p:nvSpPr>
        <p:spPr>
          <a:xfrm>
            <a:off x="10927719" y="482653"/>
            <a:ext cx="621600" cy="622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20"/>
          <p:cNvSpPr/>
          <p:nvPr/>
        </p:nvSpPr>
        <p:spPr>
          <a:xfrm flipH="1">
            <a:off x="8201867" y="6144667"/>
            <a:ext cx="48864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2856446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48" name="Google Shape;148;p21"/>
          <p:cNvSpPr txBox="1">
            <a:spLocks noGrp="1"/>
          </p:cNvSpPr>
          <p:nvPr>
            <p:ph type="subTitle" idx="1"/>
          </p:nvPr>
        </p:nvSpPr>
        <p:spPr>
          <a:xfrm>
            <a:off x="957329" y="4668584"/>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49" name="Google Shape;149;p21"/>
          <p:cNvSpPr txBox="1">
            <a:spLocks noGrp="1"/>
          </p:cNvSpPr>
          <p:nvPr>
            <p:ph type="subTitle" idx="2"/>
          </p:nvPr>
        </p:nvSpPr>
        <p:spPr>
          <a:xfrm>
            <a:off x="4482851" y="4668585"/>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50" name="Google Shape;150;p21"/>
          <p:cNvSpPr txBox="1">
            <a:spLocks noGrp="1"/>
          </p:cNvSpPr>
          <p:nvPr>
            <p:ph type="subTitle" idx="3"/>
          </p:nvPr>
        </p:nvSpPr>
        <p:spPr>
          <a:xfrm>
            <a:off x="8008371" y="4668585"/>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51" name="Google Shape;151;p21"/>
          <p:cNvSpPr txBox="1">
            <a:spLocks noGrp="1"/>
          </p:cNvSpPr>
          <p:nvPr>
            <p:ph type="subTitle" idx="4"/>
          </p:nvPr>
        </p:nvSpPr>
        <p:spPr>
          <a:xfrm>
            <a:off x="953467" y="3366600"/>
            <a:ext cx="3217200" cy="136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2" name="Google Shape;152;p21"/>
          <p:cNvSpPr txBox="1">
            <a:spLocks noGrp="1"/>
          </p:cNvSpPr>
          <p:nvPr>
            <p:ph type="subTitle" idx="5"/>
          </p:nvPr>
        </p:nvSpPr>
        <p:spPr>
          <a:xfrm>
            <a:off x="4478984" y="3366615"/>
            <a:ext cx="3217200" cy="13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3" name="Google Shape;153;p21"/>
          <p:cNvSpPr txBox="1">
            <a:spLocks noGrp="1"/>
          </p:cNvSpPr>
          <p:nvPr>
            <p:ph type="subTitle" idx="6"/>
          </p:nvPr>
        </p:nvSpPr>
        <p:spPr>
          <a:xfrm>
            <a:off x="8004503" y="3366631"/>
            <a:ext cx="3217200" cy="136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4" name="Google Shape;154;p21"/>
          <p:cNvSpPr/>
          <p:nvPr/>
        </p:nvSpPr>
        <p:spPr>
          <a:xfrm rot="10800000">
            <a:off x="9910567" y="6162048"/>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21"/>
          <p:cNvSpPr/>
          <p:nvPr/>
        </p:nvSpPr>
        <p:spPr>
          <a:xfrm rot="10800000" flipH="1">
            <a:off x="-920567" y="6144681"/>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6" name="Google Shape;156;p21"/>
          <p:cNvSpPr/>
          <p:nvPr/>
        </p:nvSpPr>
        <p:spPr>
          <a:xfrm>
            <a:off x="-462299" y="1396700"/>
            <a:ext cx="1021200" cy="10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7" name="Google Shape;157;p21"/>
          <p:cNvSpPr/>
          <p:nvPr/>
        </p:nvSpPr>
        <p:spPr>
          <a:xfrm>
            <a:off x="10927919" y="-343633"/>
            <a:ext cx="621200" cy="6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8" name="Google Shape;158;p21"/>
          <p:cNvSpPr/>
          <p:nvPr/>
        </p:nvSpPr>
        <p:spPr>
          <a:xfrm>
            <a:off x="8936844" y="5887652"/>
            <a:ext cx="513600" cy="51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309801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61" name="Google Shape;161;p22"/>
          <p:cNvSpPr txBox="1">
            <a:spLocks noGrp="1"/>
          </p:cNvSpPr>
          <p:nvPr>
            <p:ph type="subTitle" idx="1"/>
          </p:nvPr>
        </p:nvSpPr>
        <p:spPr>
          <a:xfrm>
            <a:off x="1118615" y="1781836"/>
            <a:ext cx="3040800" cy="621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2" name="Google Shape;162;p22"/>
          <p:cNvSpPr txBox="1">
            <a:spLocks noGrp="1"/>
          </p:cNvSpPr>
          <p:nvPr>
            <p:ph type="subTitle" idx="2"/>
          </p:nvPr>
        </p:nvSpPr>
        <p:spPr>
          <a:xfrm>
            <a:off x="1118700" y="2272904"/>
            <a:ext cx="30408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3" name="Google Shape;163;p22"/>
          <p:cNvSpPr txBox="1">
            <a:spLocks noGrp="1"/>
          </p:cNvSpPr>
          <p:nvPr>
            <p:ph type="subTitle" idx="3"/>
          </p:nvPr>
        </p:nvSpPr>
        <p:spPr>
          <a:xfrm>
            <a:off x="8032397" y="2272904"/>
            <a:ext cx="3040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4" name="Google Shape;164;p22"/>
          <p:cNvSpPr txBox="1">
            <a:spLocks noGrp="1"/>
          </p:cNvSpPr>
          <p:nvPr>
            <p:ph type="subTitle" idx="4"/>
          </p:nvPr>
        </p:nvSpPr>
        <p:spPr>
          <a:xfrm>
            <a:off x="1118700" y="4622437"/>
            <a:ext cx="30408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5" name="Google Shape;165;p22"/>
          <p:cNvSpPr txBox="1">
            <a:spLocks noGrp="1"/>
          </p:cNvSpPr>
          <p:nvPr>
            <p:ph type="subTitle" idx="5"/>
          </p:nvPr>
        </p:nvSpPr>
        <p:spPr>
          <a:xfrm>
            <a:off x="8032397" y="4622437"/>
            <a:ext cx="3040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6" name="Google Shape;166;p22"/>
          <p:cNvSpPr txBox="1">
            <a:spLocks noGrp="1"/>
          </p:cNvSpPr>
          <p:nvPr>
            <p:ph type="subTitle" idx="6"/>
          </p:nvPr>
        </p:nvSpPr>
        <p:spPr>
          <a:xfrm>
            <a:off x="1118695" y="4131369"/>
            <a:ext cx="3040800" cy="621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7" name="Google Shape;167;p22"/>
          <p:cNvSpPr txBox="1">
            <a:spLocks noGrp="1"/>
          </p:cNvSpPr>
          <p:nvPr>
            <p:ph type="subTitle" idx="7"/>
          </p:nvPr>
        </p:nvSpPr>
        <p:spPr>
          <a:xfrm>
            <a:off x="8032383" y="1781836"/>
            <a:ext cx="3040800" cy="62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8" name="Google Shape;168;p22"/>
          <p:cNvSpPr txBox="1">
            <a:spLocks noGrp="1"/>
          </p:cNvSpPr>
          <p:nvPr>
            <p:ph type="subTitle" idx="8"/>
          </p:nvPr>
        </p:nvSpPr>
        <p:spPr>
          <a:xfrm>
            <a:off x="8032383" y="4131369"/>
            <a:ext cx="3040800" cy="62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9" name="Google Shape;169;p22"/>
          <p:cNvSpPr/>
          <p:nvPr/>
        </p:nvSpPr>
        <p:spPr>
          <a:xfrm>
            <a:off x="10988299" y="5979267"/>
            <a:ext cx="500400" cy="500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0" name="Google Shape;170;p22"/>
          <p:cNvSpPr/>
          <p:nvPr/>
        </p:nvSpPr>
        <p:spPr>
          <a:xfrm rot="5400338">
            <a:off x="9976432" y="-895224"/>
            <a:ext cx="4068800" cy="15440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22"/>
          <p:cNvSpPr/>
          <p:nvPr/>
        </p:nvSpPr>
        <p:spPr>
          <a:xfrm rot="-5400000">
            <a:off x="-1849667" y="5884633"/>
            <a:ext cx="40688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22"/>
          <p:cNvSpPr/>
          <p:nvPr/>
        </p:nvSpPr>
        <p:spPr>
          <a:xfrm>
            <a:off x="500467" y="260100"/>
            <a:ext cx="906000" cy="906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63597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3"/>
        <p:cNvGrpSpPr/>
        <p:nvPr/>
      </p:nvGrpSpPr>
      <p:grpSpPr>
        <a:xfrm>
          <a:off x="0" y="0"/>
          <a:ext cx="0" cy="0"/>
          <a:chOff x="0" y="0"/>
          <a:chExt cx="0" cy="0"/>
        </a:xfrm>
      </p:grpSpPr>
      <p:sp>
        <p:nvSpPr>
          <p:cNvPr id="174" name="Google Shape;174;p23"/>
          <p:cNvSpPr txBox="1">
            <a:spLocks noGrp="1"/>
          </p:cNvSpPr>
          <p:nvPr>
            <p:ph type="subTitle" idx="1"/>
          </p:nvPr>
        </p:nvSpPr>
        <p:spPr>
          <a:xfrm>
            <a:off x="1059933" y="2527125"/>
            <a:ext cx="29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5" name="Google Shape;175;p23"/>
          <p:cNvSpPr txBox="1">
            <a:spLocks noGrp="1"/>
          </p:cNvSpPr>
          <p:nvPr>
            <p:ph type="subTitle" idx="2"/>
          </p:nvPr>
        </p:nvSpPr>
        <p:spPr>
          <a:xfrm>
            <a:off x="4605845" y="2527125"/>
            <a:ext cx="291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6" name="Google Shape;176;p23"/>
          <p:cNvSpPr txBox="1">
            <a:spLocks noGrp="1"/>
          </p:cNvSpPr>
          <p:nvPr>
            <p:ph type="subTitle" idx="3"/>
          </p:nvPr>
        </p:nvSpPr>
        <p:spPr>
          <a:xfrm>
            <a:off x="8150112" y="2527125"/>
            <a:ext cx="290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7" name="Google Shape;177;p23"/>
          <p:cNvSpPr txBox="1">
            <a:spLocks noGrp="1"/>
          </p:cNvSpPr>
          <p:nvPr>
            <p:ph type="subTitle" idx="4"/>
          </p:nvPr>
        </p:nvSpPr>
        <p:spPr>
          <a:xfrm>
            <a:off x="1059933" y="4567864"/>
            <a:ext cx="29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8" name="Google Shape;178;p23"/>
          <p:cNvSpPr txBox="1">
            <a:spLocks noGrp="1"/>
          </p:cNvSpPr>
          <p:nvPr>
            <p:ph type="subTitle" idx="5"/>
          </p:nvPr>
        </p:nvSpPr>
        <p:spPr>
          <a:xfrm>
            <a:off x="4605845" y="4567864"/>
            <a:ext cx="291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9" name="Google Shape;179;p23"/>
          <p:cNvSpPr txBox="1">
            <a:spLocks noGrp="1"/>
          </p:cNvSpPr>
          <p:nvPr>
            <p:ph type="subTitle" idx="6"/>
          </p:nvPr>
        </p:nvSpPr>
        <p:spPr>
          <a:xfrm>
            <a:off x="8150112" y="4567864"/>
            <a:ext cx="290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80" name="Google Shape;180;p23"/>
          <p:cNvSpPr txBox="1">
            <a:spLocks noGrp="1"/>
          </p:cNvSpPr>
          <p:nvPr>
            <p:ph type="subTitle" idx="7"/>
          </p:nvPr>
        </p:nvSpPr>
        <p:spPr>
          <a:xfrm>
            <a:off x="1059933" y="2020667"/>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1" name="Google Shape;181;p23"/>
          <p:cNvSpPr txBox="1">
            <a:spLocks noGrp="1"/>
          </p:cNvSpPr>
          <p:nvPr>
            <p:ph type="subTitle" idx="8"/>
          </p:nvPr>
        </p:nvSpPr>
        <p:spPr>
          <a:xfrm>
            <a:off x="4603983" y="2020667"/>
            <a:ext cx="29136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2" name="Google Shape;182;p23"/>
          <p:cNvSpPr txBox="1">
            <a:spLocks noGrp="1"/>
          </p:cNvSpPr>
          <p:nvPr>
            <p:ph type="subTitle" idx="9"/>
          </p:nvPr>
        </p:nvSpPr>
        <p:spPr>
          <a:xfrm>
            <a:off x="8146800" y="2020667"/>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3" name="Google Shape;183;p23"/>
          <p:cNvSpPr txBox="1">
            <a:spLocks noGrp="1"/>
          </p:cNvSpPr>
          <p:nvPr>
            <p:ph type="subTitle" idx="13"/>
          </p:nvPr>
        </p:nvSpPr>
        <p:spPr>
          <a:xfrm>
            <a:off x="1059933" y="4061408"/>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4" name="Google Shape;184;p23"/>
          <p:cNvSpPr txBox="1">
            <a:spLocks noGrp="1"/>
          </p:cNvSpPr>
          <p:nvPr>
            <p:ph type="subTitle" idx="14"/>
          </p:nvPr>
        </p:nvSpPr>
        <p:spPr>
          <a:xfrm>
            <a:off x="4603983" y="4061392"/>
            <a:ext cx="29136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5" name="Google Shape;185;p23"/>
          <p:cNvSpPr txBox="1">
            <a:spLocks noGrp="1"/>
          </p:cNvSpPr>
          <p:nvPr>
            <p:ph type="subTitle" idx="15"/>
          </p:nvPr>
        </p:nvSpPr>
        <p:spPr>
          <a:xfrm>
            <a:off x="8146800" y="4061392"/>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6" name="Google Shape;186;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87" name="Google Shape;187;p23"/>
          <p:cNvSpPr/>
          <p:nvPr/>
        </p:nvSpPr>
        <p:spPr>
          <a:xfrm rot="10800000">
            <a:off x="10661900" y="-525267"/>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8" name="Google Shape;188;p23"/>
          <p:cNvSpPr/>
          <p:nvPr/>
        </p:nvSpPr>
        <p:spPr>
          <a:xfrm>
            <a:off x="11461100" y="2883533"/>
            <a:ext cx="506800" cy="506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9" name="Google Shape;189;p23"/>
          <p:cNvSpPr/>
          <p:nvPr/>
        </p:nvSpPr>
        <p:spPr>
          <a:xfrm>
            <a:off x="-418867" y="4268633"/>
            <a:ext cx="956000" cy="95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0" name="Google Shape;190;p23"/>
          <p:cNvSpPr/>
          <p:nvPr/>
        </p:nvSpPr>
        <p:spPr>
          <a:xfrm rot="10800000">
            <a:off x="4783700" y="6320100"/>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1" name="Google Shape;191;p23"/>
          <p:cNvSpPr/>
          <p:nvPr/>
        </p:nvSpPr>
        <p:spPr>
          <a:xfrm>
            <a:off x="-1726800" y="713333"/>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47908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94" name="Google Shape;194;p24"/>
          <p:cNvSpPr txBox="1">
            <a:spLocks noGrp="1"/>
          </p:cNvSpPr>
          <p:nvPr>
            <p:ph type="title" idx="2" hasCustomPrompt="1"/>
          </p:nvPr>
        </p:nvSpPr>
        <p:spPr>
          <a:xfrm>
            <a:off x="3723733" y="1778000"/>
            <a:ext cx="7514800" cy="1200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5"/>
              </a:buClr>
              <a:buSzPts val="3000"/>
              <a:buNone/>
              <a:defRPr sz="96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5" name="Google Shape;195;p24"/>
          <p:cNvSpPr txBox="1">
            <a:spLocks noGrp="1"/>
          </p:cNvSpPr>
          <p:nvPr>
            <p:ph type="subTitle" idx="1"/>
          </p:nvPr>
        </p:nvSpPr>
        <p:spPr>
          <a:xfrm flipH="1">
            <a:off x="3723700" y="2993500"/>
            <a:ext cx="7514800" cy="4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s-ES"/>
              <a:t>Haga clic para modificar el estilo de subtítulo del patrón</a:t>
            </a:r>
            <a:endParaRPr/>
          </a:p>
        </p:txBody>
      </p:sp>
      <p:sp>
        <p:nvSpPr>
          <p:cNvPr id="196" name="Google Shape;196;p24"/>
          <p:cNvSpPr txBox="1">
            <a:spLocks noGrp="1"/>
          </p:cNvSpPr>
          <p:nvPr>
            <p:ph type="title" idx="3" hasCustomPrompt="1"/>
          </p:nvPr>
        </p:nvSpPr>
        <p:spPr>
          <a:xfrm>
            <a:off x="3723733" y="3881633"/>
            <a:ext cx="7514800" cy="1200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5"/>
              </a:buClr>
              <a:buSzPts val="3000"/>
              <a:buNone/>
              <a:defRPr sz="96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7" name="Google Shape;197;p24"/>
          <p:cNvSpPr txBox="1">
            <a:spLocks noGrp="1"/>
          </p:cNvSpPr>
          <p:nvPr>
            <p:ph type="subTitle" idx="4"/>
          </p:nvPr>
        </p:nvSpPr>
        <p:spPr>
          <a:xfrm flipH="1">
            <a:off x="3723700" y="5123167"/>
            <a:ext cx="7514800" cy="5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s-ES"/>
              <a:t>Haga clic para modificar el estilo de subtítulo del patrón</a:t>
            </a:r>
            <a:endParaRPr/>
          </a:p>
        </p:txBody>
      </p:sp>
      <p:sp>
        <p:nvSpPr>
          <p:cNvPr id="198" name="Google Shape;198;p24"/>
          <p:cNvSpPr/>
          <p:nvPr/>
        </p:nvSpPr>
        <p:spPr>
          <a:xfrm>
            <a:off x="10089933" y="6573267"/>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24"/>
          <p:cNvSpPr/>
          <p:nvPr/>
        </p:nvSpPr>
        <p:spPr>
          <a:xfrm>
            <a:off x="9701567" y="-407433"/>
            <a:ext cx="805600" cy="805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0" name="Google Shape;200;p24"/>
          <p:cNvSpPr/>
          <p:nvPr/>
        </p:nvSpPr>
        <p:spPr>
          <a:xfrm>
            <a:off x="-475133" y="500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24"/>
          <p:cNvSpPr/>
          <p:nvPr/>
        </p:nvSpPr>
        <p:spPr>
          <a:xfrm rot="10800000">
            <a:off x="9901067" y="1356967"/>
            <a:ext cx="324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2" name="Google Shape;202;p24"/>
          <p:cNvSpPr/>
          <p:nvPr/>
        </p:nvSpPr>
        <p:spPr>
          <a:xfrm>
            <a:off x="672867" y="504933"/>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16515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2757600" y="720000"/>
            <a:ext cx="6676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1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205" name="Google Shape;205;p25"/>
          <p:cNvSpPr txBox="1">
            <a:spLocks noGrp="1"/>
          </p:cNvSpPr>
          <p:nvPr>
            <p:ph type="subTitle" idx="1"/>
          </p:nvPr>
        </p:nvSpPr>
        <p:spPr>
          <a:xfrm>
            <a:off x="3130533" y="2502467"/>
            <a:ext cx="5930800" cy="1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06" name="Google Shape;206;p25"/>
          <p:cNvSpPr txBox="1"/>
          <p:nvPr/>
        </p:nvSpPr>
        <p:spPr>
          <a:xfrm>
            <a:off x="2172900" y="4764767"/>
            <a:ext cx="7846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dk1"/>
                </a:solidFill>
                <a:latin typeface="Poppins"/>
                <a:ea typeface="Poppins"/>
                <a:cs typeface="Poppins"/>
                <a:sym typeface="Poppins"/>
              </a:rPr>
              <a:t>CREDITS:</a:t>
            </a:r>
            <a:r>
              <a:rPr lang="en" sz="1600">
                <a:solidFill>
                  <a:schemeClr val="dk1"/>
                </a:solidFill>
                <a:latin typeface="Poppins"/>
                <a:ea typeface="Poppins"/>
                <a:cs typeface="Poppins"/>
                <a:sym typeface="Poppins"/>
              </a:rPr>
              <a:t> This presentation template was created by </a:t>
            </a:r>
            <a:r>
              <a:rPr lang="en" sz="16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600">
                <a:solidFill>
                  <a:schemeClr val="dk1"/>
                </a:solidFill>
                <a:latin typeface="Poppins"/>
                <a:ea typeface="Poppins"/>
                <a:cs typeface="Poppins"/>
                <a:sym typeface="Poppins"/>
              </a:rPr>
              <a:t>, and includes icons by </a:t>
            </a:r>
            <a:r>
              <a:rPr lang="en" sz="16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600">
                <a:solidFill>
                  <a:schemeClr val="dk1"/>
                </a:solidFill>
                <a:latin typeface="Poppins"/>
                <a:ea typeface="Poppins"/>
                <a:cs typeface="Poppins"/>
                <a:sym typeface="Poppins"/>
              </a:rPr>
              <a:t>, and infographics &amp; images by </a:t>
            </a:r>
            <a:r>
              <a:rPr lang="en" sz="16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600">
                <a:solidFill>
                  <a:schemeClr val="dk1"/>
                </a:solidFill>
                <a:latin typeface="Poppins"/>
                <a:ea typeface="Poppins"/>
                <a:cs typeface="Poppins"/>
                <a:sym typeface="Poppins"/>
              </a:rPr>
              <a:t> </a:t>
            </a:r>
            <a:endParaRPr sz="1600" b="1">
              <a:solidFill>
                <a:schemeClr val="dk1"/>
              </a:solidFill>
              <a:latin typeface="Poppins"/>
              <a:ea typeface="Poppins"/>
              <a:cs typeface="Poppins"/>
              <a:sym typeface="Poppins"/>
            </a:endParaRPr>
          </a:p>
        </p:txBody>
      </p:sp>
      <p:sp>
        <p:nvSpPr>
          <p:cNvPr id="207" name="Google Shape;207;p25"/>
          <p:cNvSpPr/>
          <p:nvPr/>
        </p:nvSpPr>
        <p:spPr>
          <a:xfrm rot="10800000">
            <a:off x="10454733" y="1997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8" name="Google Shape;208;p25"/>
          <p:cNvSpPr/>
          <p:nvPr/>
        </p:nvSpPr>
        <p:spPr>
          <a:xfrm>
            <a:off x="-1140367" y="545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7207554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9"/>
        <p:cNvGrpSpPr/>
        <p:nvPr/>
      </p:nvGrpSpPr>
      <p:grpSpPr>
        <a:xfrm>
          <a:off x="0" y="0"/>
          <a:ext cx="0" cy="0"/>
          <a:chOff x="0" y="0"/>
          <a:chExt cx="0" cy="0"/>
        </a:xfrm>
      </p:grpSpPr>
      <p:sp>
        <p:nvSpPr>
          <p:cNvPr id="210" name="Google Shape;210;p26"/>
          <p:cNvSpPr/>
          <p:nvPr/>
        </p:nvSpPr>
        <p:spPr>
          <a:xfrm>
            <a:off x="5958367" y="6144667"/>
            <a:ext cx="455200" cy="455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1" name="Google Shape;211;p26"/>
          <p:cNvSpPr/>
          <p:nvPr/>
        </p:nvSpPr>
        <p:spPr>
          <a:xfrm rot="5400000">
            <a:off x="10586233"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2" name="Google Shape;212;p26"/>
          <p:cNvSpPr/>
          <p:nvPr/>
        </p:nvSpPr>
        <p:spPr>
          <a:xfrm rot="-5400000">
            <a:off x="-1473067"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3" name="Google Shape;213;p26"/>
          <p:cNvSpPr/>
          <p:nvPr/>
        </p:nvSpPr>
        <p:spPr>
          <a:xfrm>
            <a:off x="649667"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4" name="Google Shape;214;p26"/>
          <p:cNvSpPr/>
          <p:nvPr/>
        </p:nvSpPr>
        <p:spPr>
          <a:xfrm>
            <a:off x="10934733"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109164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5"/>
        <p:cNvGrpSpPr/>
        <p:nvPr/>
      </p:nvGrpSpPr>
      <p:grpSpPr>
        <a:xfrm>
          <a:off x="0" y="0"/>
          <a:ext cx="0" cy="0"/>
          <a:chOff x="0" y="0"/>
          <a:chExt cx="0" cy="0"/>
        </a:xfrm>
      </p:grpSpPr>
      <p:sp>
        <p:nvSpPr>
          <p:cNvPr id="216" name="Google Shape;216;p27"/>
          <p:cNvSpPr/>
          <p:nvPr/>
        </p:nvSpPr>
        <p:spPr>
          <a:xfrm rot="10800000">
            <a:off x="9910567" y="6162048"/>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7" name="Google Shape;217;p27"/>
          <p:cNvSpPr/>
          <p:nvPr/>
        </p:nvSpPr>
        <p:spPr>
          <a:xfrm rot="10800000" flipH="1">
            <a:off x="-920567" y="6144681"/>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8" name="Google Shape;218;p27"/>
          <p:cNvSpPr/>
          <p:nvPr/>
        </p:nvSpPr>
        <p:spPr>
          <a:xfrm>
            <a:off x="-462299" y="1396700"/>
            <a:ext cx="1021200" cy="10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27"/>
          <p:cNvSpPr/>
          <p:nvPr/>
        </p:nvSpPr>
        <p:spPr>
          <a:xfrm>
            <a:off x="10927919" y="-343633"/>
            <a:ext cx="621200" cy="6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22717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38" name="Google Shape;38;p7"/>
          <p:cNvSpPr txBox="1">
            <a:spLocks noGrp="1"/>
          </p:cNvSpPr>
          <p:nvPr>
            <p:ph type="title"/>
          </p:nvPr>
        </p:nvSpPr>
        <p:spPr>
          <a:xfrm>
            <a:off x="981033" y="1142033"/>
            <a:ext cx="4431600" cy="147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39" name="Google Shape;39;p7"/>
          <p:cNvSpPr txBox="1">
            <a:spLocks noGrp="1"/>
          </p:cNvSpPr>
          <p:nvPr>
            <p:ph type="subTitle" idx="1"/>
          </p:nvPr>
        </p:nvSpPr>
        <p:spPr>
          <a:xfrm>
            <a:off x="981033" y="2809133"/>
            <a:ext cx="5114800" cy="29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s-ES"/>
              <a:t>Haga clic para modificar el estilo de subtítulo del patrón</a:t>
            </a:r>
            <a:endParaRPr/>
          </a:p>
        </p:txBody>
      </p:sp>
      <p:sp>
        <p:nvSpPr>
          <p:cNvPr id="40" name="Google Shape;40;p7"/>
          <p:cNvSpPr>
            <a:spLocks noGrp="1"/>
          </p:cNvSpPr>
          <p:nvPr>
            <p:ph type="pic" idx="2"/>
          </p:nvPr>
        </p:nvSpPr>
        <p:spPr>
          <a:xfrm>
            <a:off x="6569567" y="1215000"/>
            <a:ext cx="4431600" cy="4428000"/>
          </a:xfrm>
          <a:prstGeom prst="ellipse">
            <a:avLst/>
          </a:prstGeom>
          <a:noFill/>
          <a:ln>
            <a:noFill/>
          </a:ln>
        </p:spPr>
      </p:sp>
      <p:pic>
        <p:nvPicPr>
          <p:cNvPr id="41" name="Google Shape;41;p7"/>
          <p:cNvPicPr preferRelativeResize="0"/>
          <p:nvPr/>
        </p:nvPicPr>
        <p:blipFill>
          <a:blip r:embed="rId3">
            <a:alphaModFix/>
          </a:blip>
          <a:stretch>
            <a:fillRect/>
          </a:stretch>
        </p:blipFill>
        <p:spPr>
          <a:xfrm>
            <a:off x="11559629" y="1134811"/>
            <a:ext cx="280367" cy="646248"/>
          </a:xfrm>
          <a:prstGeom prst="rect">
            <a:avLst/>
          </a:prstGeom>
          <a:noFill/>
          <a:ln>
            <a:noFill/>
          </a:ln>
        </p:spPr>
      </p:pic>
    </p:spTree>
    <p:extLst>
      <p:ext uri="{BB962C8B-B14F-4D97-AF65-F5344CB8AC3E}">
        <p14:creationId xmlns:p14="http://schemas.microsoft.com/office/powerpoint/2010/main" val="125619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C8FEEB2-15B7-4C6D-8A91-AADC88FA26BC}" type="datetimeFigureOut">
              <a:rPr lang="es-ES" smtClean="0"/>
              <a:t>10/07/2024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FC8E3D6-1881-4338-85C6-DC238C747F0D}" type="slidenum">
              <a:rPr lang="es-ES" smtClean="0"/>
              <a:t>‹Nº›</a:t>
            </a:fld>
            <a:endParaRPr lang="es-ES"/>
          </a:p>
        </p:txBody>
      </p:sp>
    </p:spTree>
    <p:extLst>
      <p:ext uri="{BB962C8B-B14F-4D97-AF65-F5344CB8AC3E}">
        <p14:creationId xmlns:p14="http://schemas.microsoft.com/office/powerpoint/2010/main" val="4284351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3"/>
        <p:cNvGrpSpPr/>
        <p:nvPr/>
      </p:nvGrpSpPr>
      <p:grpSpPr>
        <a:xfrm>
          <a:off x="0" y="0"/>
          <a:ext cx="0" cy="0"/>
          <a:chOff x="0" y="0"/>
          <a:chExt cx="0" cy="0"/>
        </a:xfrm>
      </p:grpSpPr>
    </p:spTree>
    <p:extLst>
      <p:ext uri="{BB962C8B-B14F-4D97-AF65-F5344CB8AC3E}">
        <p14:creationId xmlns:p14="http://schemas.microsoft.com/office/powerpoint/2010/main" val="27019444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179092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pic>
        <p:nvPicPr>
          <p:cNvPr id="43" name="Google Shape;43;p8"/>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44" name="Google Shape;44;p8"/>
          <p:cNvSpPr txBox="1">
            <a:spLocks noGrp="1"/>
          </p:cNvSpPr>
          <p:nvPr>
            <p:ph type="title"/>
          </p:nvPr>
        </p:nvSpPr>
        <p:spPr>
          <a:xfrm>
            <a:off x="950967" y="1742817"/>
            <a:ext cx="7245200" cy="337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es-ES"/>
              <a:t>Haga clic para modificar el estilo de título del patrón</a:t>
            </a:r>
            <a:endParaRPr/>
          </a:p>
        </p:txBody>
      </p:sp>
      <p:grpSp>
        <p:nvGrpSpPr>
          <p:cNvPr id="45" name="Google Shape;45;p8"/>
          <p:cNvGrpSpPr/>
          <p:nvPr/>
        </p:nvGrpSpPr>
        <p:grpSpPr>
          <a:xfrm>
            <a:off x="10554229" y="848234"/>
            <a:ext cx="1285767" cy="5640267"/>
            <a:chOff x="7915671" y="636176"/>
            <a:chExt cx="964325" cy="4230200"/>
          </a:xfrm>
        </p:grpSpPr>
        <p:pic>
          <p:nvPicPr>
            <p:cNvPr id="46" name="Google Shape;46;p8"/>
            <p:cNvPicPr preferRelativeResize="0"/>
            <p:nvPr/>
          </p:nvPicPr>
          <p:blipFill rotWithShape="1">
            <a:blip r:embed="rId3">
              <a:alphaModFix/>
            </a:blip>
            <a:srcRect l="129" r="129"/>
            <a:stretch/>
          </p:blipFill>
          <p:spPr>
            <a:xfrm>
              <a:off x="7915671" y="3991205"/>
              <a:ext cx="886082" cy="875172"/>
            </a:xfrm>
            <a:prstGeom prst="rect">
              <a:avLst/>
            </a:prstGeom>
            <a:noFill/>
            <a:ln>
              <a:noFill/>
            </a:ln>
          </p:spPr>
        </p:pic>
        <p:grpSp>
          <p:nvGrpSpPr>
            <p:cNvPr id="47" name="Google Shape;47;p8"/>
            <p:cNvGrpSpPr/>
            <p:nvPr/>
          </p:nvGrpSpPr>
          <p:grpSpPr>
            <a:xfrm>
              <a:off x="8094637" y="636176"/>
              <a:ext cx="785359" cy="699618"/>
              <a:chOff x="8094637" y="636176"/>
              <a:chExt cx="785359" cy="699618"/>
            </a:xfrm>
          </p:grpSpPr>
          <p:pic>
            <p:nvPicPr>
              <p:cNvPr id="48" name="Google Shape;48;p8"/>
              <p:cNvPicPr preferRelativeResize="0"/>
              <p:nvPr/>
            </p:nvPicPr>
            <p:blipFill>
              <a:blip r:embed="rId4">
                <a:alphaModFix/>
              </a:blip>
              <a:stretch>
                <a:fillRect/>
              </a:stretch>
            </p:blipFill>
            <p:spPr>
              <a:xfrm>
                <a:off x="8094637" y="636176"/>
                <a:ext cx="336100" cy="307729"/>
              </a:xfrm>
              <a:prstGeom prst="rect">
                <a:avLst/>
              </a:prstGeom>
              <a:noFill/>
              <a:ln>
                <a:noFill/>
              </a:ln>
            </p:spPr>
          </p:pic>
          <p:pic>
            <p:nvPicPr>
              <p:cNvPr id="49" name="Google Shape;49;p8"/>
              <p:cNvPicPr preferRelativeResize="0"/>
              <p:nvPr/>
            </p:nvPicPr>
            <p:blipFill>
              <a:blip r:embed="rId5">
                <a:alphaModFix/>
              </a:blip>
              <a:stretch>
                <a:fillRect/>
              </a:stretch>
            </p:blipFill>
            <p:spPr>
              <a:xfrm>
                <a:off x="8669721" y="851108"/>
                <a:ext cx="210275" cy="484686"/>
              </a:xfrm>
              <a:prstGeom prst="rect">
                <a:avLst/>
              </a:prstGeom>
              <a:noFill/>
              <a:ln>
                <a:noFill/>
              </a:ln>
            </p:spPr>
          </p:pic>
        </p:grpSp>
      </p:grpSp>
    </p:spTree>
    <p:extLst>
      <p:ext uri="{BB962C8B-B14F-4D97-AF65-F5344CB8AC3E}">
        <p14:creationId xmlns:p14="http://schemas.microsoft.com/office/powerpoint/2010/main" val="154997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52" name="Google Shape;52;p9"/>
          <p:cNvSpPr txBox="1">
            <a:spLocks noGrp="1"/>
          </p:cNvSpPr>
          <p:nvPr>
            <p:ph type="title"/>
          </p:nvPr>
        </p:nvSpPr>
        <p:spPr>
          <a:xfrm>
            <a:off x="4743767" y="1766367"/>
            <a:ext cx="6497200" cy="2619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s-ES"/>
              <a:t>Haga clic para modificar el estilo de título del patrón</a:t>
            </a:r>
            <a:endParaRPr/>
          </a:p>
        </p:txBody>
      </p:sp>
      <p:sp>
        <p:nvSpPr>
          <p:cNvPr id="53" name="Google Shape;53;p9"/>
          <p:cNvSpPr txBox="1">
            <a:spLocks noGrp="1"/>
          </p:cNvSpPr>
          <p:nvPr>
            <p:ph type="subTitle" idx="1"/>
          </p:nvPr>
        </p:nvSpPr>
        <p:spPr>
          <a:xfrm>
            <a:off x="4743767" y="4385567"/>
            <a:ext cx="6497200" cy="8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s-ES"/>
              <a:t>Haga clic para modificar el estilo de subtítulo del patrón</a:t>
            </a:r>
            <a:endParaRPr/>
          </a:p>
        </p:txBody>
      </p:sp>
      <p:grpSp>
        <p:nvGrpSpPr>
          <p:cNvPr id="54" name="Google Shape;54;p9"/>
          <p:cNvGrpSpPr/>
          <p:nvPr/>
        </p:nvGrpSpPr>
        <p:grpSpPr>
          <a:xfrm>
            <a:off x="888100" y="929216"/>
            <a:ext cx="1971237" cy="4408112"/>
            <a:chOff x="513675" y="696912"/>
            <a:chExt cx="1478428" cy="3306084"/>
          </a:xfrm>
        </p:grpSpPr>
        <p:pic>
          <p:nvPicPr>
            <p:cNvPr id="55" name="Google Shape;55;p9"/>
            <p:cNvPicPr preferRelativeResize="0"/>
            <p:nvPr/>
          </p:nvPicPr>
          <p:blipFill>
            <a:blip r:embed="rId3">
              <a:alphaModFix/>
            </a:blip>
            <a:stretch>
              <a:fillRect/>
            </a:stretch>
          </p:blipFill>
          <p:spPr>
            <a:xfrm>
              <a:off x="621222" y="3743852"/>
              <a:ext cx="283032" cy="259144"/>
            </a:xfrm>
            <a:prstGeom prst="rect">
              <a:avLst/>
            </a:prstGeom>
            <a:noFill/>
            <a:ln>
              <a:noFill/>
            </a:ln>
          </p:spPr>
        </p:pic>
        <p:pic>
          <p:nvPicPr>
            <p:cNvPr id="56" name="Google Shape;56;p9"/>
            <p:cNvPicPr preferRelativeResize="0"/>
            <p:nvPr/>
          </p:nvPicPr>
          <p:blipFill>
            <a:blip r:embed="rId4">
              <a:alphaModFix/>
            </a:blip>
            <a:stretch>
              <a:fillRect/>
            </a:stretch>
          </p:blipFill>
          <p:spPr>
            <a:xfrm>
              <a:off x="513675" y="696912"/>
              <a:ext cx="662463" cy="652650"/>
            </a:xfrm>
            <a:prstGeom prst="rect">
              <a:avLst/>
            </a:prstGeom>
            <a:noFill/>
            <a:ln>
              <a:noFill/>
            </a:ln>
          </p:spPr>
        </p:pic>
        <p:pic>
          <p:nvPicPr>
            <p:cNvPr id="57" name="Google Shape;57;p9"/>
            <p:cNvPicPr preferRelativeResize="0"/>
            <p:nvPr/>
          </p:nvPicPr>
          <p:blipFill>
            <a:blip r:embed="rId5">
              <a:alphaModFix/>
            </a:blip>
            <a:stretch>
              <a:fillRect/>
            </a:stretch>
          </p:blipFill>
          <p:spPr>
            <a:xfrm>
              <a:off x="1562128" y="1324764"/>
              <a:ext cx="429975" cy="435675"/>
            </a:xfrm>
            <a:prstGeom prst="rect">
              <a:avLst/>
            </a:prstGeom>
            <a:noFill/>
            <a:ln>
              <a:noFill/>
            </a:ln>
          </p:spPr>
        </p:pic>
      </p:grpSp>
    </p:spTree>
    <p:extLst>
      <p:ext uri="{BB962C8B-B14F-4D97-AF65-F5344CB8AC3E}">
        <p14:creationId xmlns:p14="http://schemas.microsoft.com/office/powerpoint/2010/main" val="42510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10"/>
          <p:cNvSpPr>
            <a:spLocks noGrp="1"/>
          </p:cNvSpPr>
          <p:nvPr>
            <p:ph type="pic" idx="2"/>
          </p:nvPr>
        </p:nvSpPr>
        <p:spPr>
          <a:xfrm>
            <a:off x="-33100" y="-8200"/>
            <a:ext cx="12281200" cy="6858000"/>
          </a:xfrm>
          <a:prstGeom prst="rect">
            <a:avLst/>
          </a:prstGeom>
          <a:noFill/>
          <a:ln>
            <a:noFill/>
          </a:ln>
        </p:spPr>
      </p:sp>
      <p:sp>
        <p:nvSpPr>
          <p:cNvPr id="60" name="Google Shape;60;p10"/>
          <p:cNvSpPr txBox="1">
            <a:spLocks noGrp="1"/>
          </p:cNvSpPr>
          <p:nvPr>
            <p:ph type="title"/>
          </p:nvPr>
        </p:nvSpPr>
        <p:spPr>
          <a:xfrm>
            <a:off x="960000" y="5352600"/>
            <a:ext cx="10272000" cy="7636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02454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1"/>
        <p:cNvGrpSpPr/>
        <p:nvPr/>
      </p:nvGrpSpPr>
      <p:grpSpPr>
        <a:xfrm>
          <a:off x="0" y="0"/>
          <a:ext cx="0" cy="0"/>
          <a:chOff x="0" y="0"/>
          <a:chExt cx="0" cy="0"/>
        </a:xfrm>
      </p:grpSpPr>
      <p:pic>
        <p:nvPicPr>
          <p:cNvPr id="62" name="Google Shape;62;p11"/>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63" name="Google Shape;63;p11"/>
          <p:cNvSpPr txBox="1">
            <a:spLocks noGrp="1"/>
          </p:cNvSpPr>
          <p:nvPr>
            <p:ph type="title" hasCustomPrompt="1"/>
          </p:nvPr>
        </p:nvSpPr>
        <p:spPr>
          <a:xfrm>
            <a:off x="950967" y="876333"/>
            <a:ext cx="6015600" cy="13220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rPr dirty="0"/>
              <a:t>xx%</a:t>
            </a:r>
          </a:p>
        </p:txBody>
      </p:sp>
      <p:sp>
        <p:nvSpPr>
          <p:cNvPr id="64" name="Google Shape;64;p11"/>
          <p:cNvSpPr txBox="1">
            <a:spLocks noGrp="1"/>
          </p:cNvSpPr>
          <p:nvPr>
            <p:ph type="subTitle" idx="1"/>
          </p:nvPr>
        </p:nvSpPr>
        <p:spPr>
          <a:xfrm>
            <a:off x="950967" y="2309800"/>
            <a:ext cx="3696800" cy="8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s-ES"/>
              <a:t>Haga clic para modificar el estilo de subtítulo del patrón</a:t>
            </a:r>
            <a:endParaRPr dirty="0"/>
          </a:p>
        </p:txBody>
      </p:sp>
    </p:spTree>
    <p:extLst>
      <p:ext uri="{BB962C8B-B14F-4D97-AF65-F5344CB8AC3E}">
        <p14:creationId xmlns:p14="http://schemas.microsoft.com/office/powerpoint/2010/main" val="1850629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3.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1pPr>
            <a:lvl2pPr lvl="1"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2pPr>
            <a:lvl3pPr lvl="2"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3pPr>
            <a:lvl4pPr lvl="3"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4pPr>
            <a:lvl5pPr lvl="4"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5pPr>
            <a:lvl6pPr lvl="5"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6pPr>
            <a:lvl7pPr lvl="6"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7pPr>
            <a:lvl8pPr lvl="7"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8pPr>
            <a:lvl9pPr lvl="8"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1pPr>
            <a:lvl2pPr marL="914400" lvl="1"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2pPr>
            <a:lvl3pPr marL="1371600" lvl="2"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3pPr>
            <a:lvl4pPr marL="1828800" lvl="3"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4pPr>
            <a:lvl5pPr marL="2286000" lvl="4"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5pPr>
            <a:lvl6pPr marL="2743200" lvl="5"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6pPr>
            <a:lvl7pPr marL="3200400" lvl="6"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7pPr>
            <a:lvl8pPr marL="3657600" lvl="7"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8pPr>
            <a:lvl9pPr marL="4114800" lvl="8"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9pPr>
          </a:lstStyle>
          <a:p>
            <a:endParaRPr dirty="0"/>
          </a:p>
        </p:txBody>
      </p:sp>
    </p:spTree>
    <p:extLst>
      <p:ext uri="{BB962C8B-B14F-4D97-AF65-F5344CB8AC3E}">
        <p14:creationId xmlns:p14="http://schemas.microsoft.com/office/powerpoint/2010/main" val="4187783563"/>
      </p:ext>
    </p:extLst>
  </p:cSld>
  <p:clrMap bg1="lt1" tx1="dk1" bg2="dk2" tx2="lt2" accent1="accent1" accent2="accent2" accent3="accent3" accent4="accent4" accent5="accent5" accent6="accent6" hlink="hlink" folHlink="folHlink"/>
  <p:sldLayoutIdLst>
    <p:sldLayoutId id="2147483913" r:id="rId1"/>
    <p:sldLayoutId id="2147483914"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1" name="Google Shape;171;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93740848"/>
      </p:ext>
    </p:extLst>
  </p:cSld>
  <p:clrMap bg1="lt1" tx1="dk1" bg2="dk2" tx2="lt2" accent1="accent1" accent2="accent2" accent3="accent3" accent4="accent4" accent5="accent5" accent6="accent6" hlink="hlink" folHlink="folHlink"/>
  <p:sldLayoutIdLst>
    <p:sldLayoutId id="2147483937" r:id="rId1"/>
    <p:sldLayoutId id="214748393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553114889"/>
      </p:ext>
    </p:extLst>
  </p:cSld>
  <p:clrMap bg1="lt1" tx1="dk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2" name="Google Shape;222;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07549233"/>
      </p:ext>
    </p:extLst>
  </p:cSld>
  <p:clrMap bg1="lt1" tx1="dk1" bg2="dk2" tx2="lt2" accent1="accent1" accent2="accent2" accent3="accent3" accent4="accent4" accent5="accent5" accent6="accent6" hlink="hlink" folHlink="folHlink"/>
  <p:sldLayoutIdLst>
    <p:sldLayoutId id="2147483968" r:id="rId1"/>
    <p:sldLayoutId id="214748396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hyperlink" Target="https://www.53ai.com/news/hangyeyingyong/2024060449687.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github/tensorflow/tensor2tensor/blob/master/tensor2tensor/notebooks/hello_t2t.ipynb"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303.15647"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la1802/Phi2"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hyperlink" Target="https://huggingface.co/blog/hf-bitsandbytes-integration"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x.com/karpathy/status/868178954032513024" TargetMode="Externa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machinelearningknowledge.ai/generating-unigram-bigram-trigram-and-ngrams-in-nltk/"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hyperlink" Target="https://www.slideserve.com/wilmer/n-gram-model-formula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jalammar.github.io/illustrated-transform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s://jalammar.github.io/illustrated-transforme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6.gif"/></Relationships>
</file>

<file path=ppt/slides/_rels/slide6.xml.rels><?xml version="1.0" encoding="UTF-8" standalone="yes"?>
<Relationships xmlns="http://schemas.openxmlformats.org/package/2006/relationships"><Relationship Id="rId3" Type="http://schemas.openxmlformats.org/officeDocument/2006/relationships/hyperlink" Target="https://shindeshu.github.io/posts/nlp/qa_guide.html#a-real-project-using-generative-qa"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s://epochai.org/data/epochdb/visualization?startDate=1972-5-4&amp;startDlEra=2011-10-1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48F371F2-97A2-7B73-E84E-A11A4C99F3B0}"/>
              </a:ext>
            </a:extLst>
          </p:cNvPr>
          <p:cNvSpPr/>
          <p:nvPr/>
        </p:nvSpPr>
        <p:spPr>
          <a:xfrm>
            <a:off x="4257667" y="5103300"/>
            <a:ext cx="3676655" cy="1299860"/>
          </a:xfrm>
          <a:prstGeom prst="roundRect">
            <a:avLst/>
          </a:prstGeom>
          <a:ln>
            <a:solidFill>
              <a:schemeClr val="tx2">
                <a:lumMod val="50000"/>
              </a:schemeClr>
            </a:solid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E985C95-4351-CEEC-6359-A5A529AEFDD3}"/>
              </a:ext>
            </a:extLst>
          </p:cNvPr>
          <p:cNvSpPr>
            <a:spLocks noGrp="1"/>
          </p:cNvSpPr>
          <p:nvPr>
            <p:ph type="ctrTitle"/>
          </p:nvPr>
        </p:nvSpPr>
        <p:spPr>
          <a:xfrm>
            <a:off x="1172662" y="1369000"/>
            <a:ext cx="9846669" cy="2060000"/>
          </a:xfrm>
        </p:spPr>
        <p:txBody>
          <a:bodyPr>
            <a:normAutofit/>
          </a:bodyPr>
          <a:lstStyle/>
          <a:p>
            <a:pPr algn="ctr"/>
            <a:r>
              <a:rPr lang="en-US" dirty="0">
                <a:latin typeface="+mj-lt"/>
              </a:rPr>
              <a:t>Extra material</a:t>
            </a:r>
            <a:endParaRPr lang="es-ES" dirty="0">
              <a:latin typeface="+mj-lt"/>
            </a:endParaRPr>
          </a:p>
        </p:txBody>
      </p:sp>
      <p:sp>
        <p:nvSpPr>
          <p:cNvPr id="3" name="Subtítulo 2">
            <a:extLst>
              <a:ext uri="{FF2B5EF4-FFF2-40B4-BE49-F238E27FC236}">
                <a16:creationId xmlns:a16="http://schemas.microsoft.com/office/drawing/2014/main" id="{118FE69D-4D13-8444-E20A-B11A299D8610}"/>
              </a:ext>
            </a:extLst>
          </p:cNvPr>
          <p:cNvSpPr>
            <a:spLocks noGrp="1"/>
          </p:cNvSpPr>
          <p:nvPr>
            <p:ph type="subTitle" idx="1"/>
          </p:nvPr>
        </p:nvSpPr>
        <p:spPr>
          <a:xfrm>
            <a:off x="2816157" y="3816350"/>
            <a:ext cx="6559677" cy="899600"/>
          </a:xfrm>
        </p:spPr>
        <p:txBody>
          <a:bodyPr>
            <a:normAutofit/>
          </a:bodyPr>
          <a:lstStyle/>
          <a:p>
            <a:pPr algn="ctr"/>
            <a:r>
              <a:rPr lang="en-US" dirty="0">
                <a:solidFill>
                  <a:schemeClr val="bg1"/>
                </a:solidFill>
                <a:latin typeface="+mn-lt"/>
              </a:rPr>
              <a:t>Author:</a:t>
            </a:r>
            <a:r>
              <a:rPr lang="en-US" dirty="0">
                <a:solidFill>
                  <a:schemeClr val="accent1">
                    <a:lumMod val="75000"/>
                  </a:schemeClr>
                </a:solidFill>
                <a:latin typeface="+mn-lt"/>
              </a:rPr>
              <a:t> Enrique Saiz </a:t>
            </a:r>
            <a:r>
              <a:rPr lang="en-US" dirty="0" err="1">
                <a:solidFill>
                  <a:schemeClr val="accent1">
                    <a:lumMod val="75000"/>
                  </a:schemeClr>
                </a:solidFill>
                <a:latin typeface="+mn-lt"/>
              </a:rPr>
              <a:t>Oubiña</a:t>
            </a:r>
            <a:endParaRPr lang="en-US" dirty="0">
              <a:solidFill>
                <a:schemeClr val="accent1">
                  <a:lumMod val="75000"/>
                </a:schemeClr>
              </a:solidFill>
              <a:latin typeface="+mn-lt"/>
            </a:endParaRPr>
          </a:p>
          <a:p>
            <a:pPr algn="ctr"/>
            <a:r>
              <a:rPr lang="en-US" dirty="0">
                <a:solidFill>
                  <a:schemeClr val="bg1"/>
                </a:solidFill>
                <a:latin typeface="+mn-lt"/>
              </a:rPr>
              <a:t>Advisor:</a:t>
            </a:r>
            <a:r>
              <a:rPr lang="en-US" dirty="0">
                <a:latin typeface="+mn-lt"/>
              </a:rPr>
              <a:t> </a:t>
            </a:r>
            <a:r>
              <a:rPr lang="en-US" dirty="0">
                <a:solidFill>
                  <a:schemeClr val="accent1">
                    <a:lumMod val="75000"/>
                  </a:schemeClr>
                </a:solidFill>
                <a:latin typeface="+mn-lt"/>
              </a:rPr>
              <a:t>Manuel Antonio Sánchez-</a:t>
            </a:r>
            <a:r>
              <a:rPr lang="en-US" dirty="0" err="1">
                <a:solidFill>
                  <a:schemeClr val="accent1">
                    <a:lumMod val="75000"/>
                  </a:schemeClr>
                </a:solidFill>
                <a:latin typeface="+mn-lt"/>
              </a:rPr>
              <a:t>Montañ</a:t>
            </a:r>
            <a:r>
              <a:rPr lang="es-ES" dirty="0" err="1">
                <a:solidFill>
                  <a:schemeClr val="accent1">
                    <a:lumMod val="75000"/>
                  </a:schemeClr>
                </a:solidFill>
                <a:latin typeface="+mn-lt"/>
              </a:rPr>
              <a:t>és</a:t>
            </a:r>
            <a:r>
              <a:rPr lang="es-ES" dirty="0">
                <a:solidFill>
                  <a:schemeClr val="accent1">
                    <a:lumMod val="75000"/>
                  </a:schemeClr>
                </a:solidFill>
                <a:latin typeface="+mn-lt"/>
              </a:rPr>
              <a:t> Isla</a:t>
            </a:r>
          </a:p>
        </p:txBody>
      </p:sp>
      <p:pic>
        <p:nvPicPr>
          <p:cNvPr id="11" name="Imagen 10" descr="Gráfico de barras&#10;&#10;Descripción generada automáticamente con confianza media">
            <a:extLst>
              <a:ext uri="{FF2B5EF4-FFF2-40B4-BE49-F238E27FC236}">
                <a16:creationId xmlns:a16="http://schemas.microsoft.com/office/drawing/2014/main" id="{A37E03D1-3DD9-BD3E-BBBD-276DDF690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464" y="5255482"/>
            <a:ext cx="1138843" cy="995492"/>
          </a:xfrm>
          <a:prstGeom prst="rect">
            <a:avLst/>
          </a:prstGeom>
        </p:spPr>
      </p:pic>
      <p:pic>
        <p:nvPicPr>
          <p:cNvPr id="18" name="Imagen 17" descr="Texto&#10;&#10;Descripción generada automáticamente con confianza media">
            <a:extLst>
              <a:ext uri="{FF2B5EF4-FFF2-40B4-BE49-F238E27FC236}">
                <a16:creationId xmlns:a16="http://schemas.microsoft.com/office/drawing/2014/main" id="{A6955BFB-E37F-EECE-64E4-3793A4D86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393" y="5351783"/>
            <a:ext cx="1545345" cy="802889"/>
          </a:xfrm>
          <a:prstGeom prst="rect">
            <a:avLst/>
          </a:prstGeom>
        </p:spPr>
      </p:pic>
    </p:spTree>
    <p:extLst>
      <p:ext uri="{BB962C8B-B14F-4D97-AF65-F5344CB8AC3E}">
        <p14:creationId xmlns:p14="http://schemas.microsoft.com/office/powerpoint/2010/main" val="1464869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BBBBD63A-2121-CD37-D886-89BC3C76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247" y="1446307"/>
            <a:ext cx="6219506" cy="4621438"/>
          </a:xfrm>
          <a:prstGeom prst="rect">
            <a:avLst/>
          </a:prstGeom>
          <a:ln>
            <a:noFill/>
          </a:ln>
          <a:effectLst>
            <a:outerShdw blurRad="190500" algn="tl" rotWithShape="0">
              <a:srgbClr val="000000">
                <a:alpha val="70000"/>
              </a:srgbClr>
            </a:outerShdw>
          </a:effectLst>
        </p:spPr>
      </p:pic>
      <p:sp>
        <p:nvSpPr>
          <p:cNvPr id="6" name="Título 1">
            <a:extLst>
              <a:ext uri="{FF2B5EF4-FFF2-40B4-BE49-F238E27FC236}">
                <a16:creationId xmlns:a16="http://schemas.microsoft.com/office/drawing/2014/main" id="{299B022B-31AF-B391-269C-FFB020BB7A10}"/>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Attention mechanism</a:t>
            </a:r>
            <a:endParaRPr lang="es-ES" sz="3200" dirty="0">
              <a:solidFill>
                <a:schemeClr val="accent1">
                  <a:lumMod val="75000"/>
                </a:schemeClr>
              </a:solidFill>
              <a:latin typeface="+mj-lt"/>
            </a:endParaRPr>
          </a:p>
        </p:txBody>
      </p:sp>
      <p:sp>
        <p:nvSpPr>
          <p:cNvPr id="7" name="CuadroTexto 6">
            <a:extLst>
              <a:ext uri="{FF2B5EF4-FFF2-40B4-BE49-F238E27FC236}">
                <a16:creationId xmlns:a16="http://schemas.microsoft.com/office/drawing/2014/main" id="{2B56DEF8-3D06-24C2-C3AE-C8F43A12396A}"/>
              </a:ext>
            </a:extLst>
          </p:cNvPr>
          <p:cNvSpPr txBox="1"/>
          <p:nvPr/>
        </p:nvSpPr>
        <p:spPr>
          <a:xfrm>
            <a:off x="3663283" y="6157085"/>
            <a:ext cx="4865434" cy="246221"/>
          </a:xfrm>
          <a:prstGeom prst="rect">
            <a:avLst/>
          </a:prstGeom>
          <a:noFill/>
        </p:spPr>
        <p:txBody>
          <a:bodyPr wrap="none" rtlCol="0">
            <a:spAutoFit/>
          </a:bodyPr>
          <a:lstStyle/>
          <a:p>
            <a:r>
              <a:rPr lang="en-US" sz="1000" i="1" dirty="0">
                <a:solidFill>
                  <a:schemeClr val="bg1"/>
                </a:solidFill>
                <a:latin typeface="+mj-lt"/>
              </a:rPr>
              <a:t>Extracted from </a:t>
            </a:r>
            <a:r>
              <a:rPr lang="es-ES" sz="1000" i="1" dirty="0">
                <a:hlinkClick r:id="rId4"/>
              </a:rPr>
              <a:t>https://www.53ai.com/news/hangyeyingyong/2024060449687.html</a:t>
            </a:r>
            <a:r>
              <a:rPr lang="es-ES" sz="1000" i="1" dirty="0">
                <a:solidFill>
                  <a:schemeClr val="bg1"/>
                </a:solidFill>
                <a:latin typeface="+mj-lt"/>
              </a:rPr>
              <a:t> </a:t>
            </a:r>
            <a:endParaRPr lang="es-ES" sz="1000" i="1" dirty="0"/>
          </a:p>
        </p:txBody>
      </p:sp>
    </p:spTree>
    <p:extLst>
      <p:ext uri="{BB962C8B-B14F-4D97-AF65-F5344CB8AC3E}">
        <p14:creationId xmlns:p14="http://schemas.microsoft.com/office/powerpoint/2010/main" val="247044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99B022B-31AF-B391-269C-FFB020BB7A10}"/>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Attention demo</a:t>
            </a:r>
            <a:endParaRPr lang="es-ES" sz="3200" dirty="0">
              <a:solidFill>
                <a:schemeClr val="accent1">
                  <a:lumMod val="75000"/>
                </a:schemeClr>
              </a:solidFill>
              <a:latin typeface="+mj-lt"/>
            </a:endParaRPr>
          </a:p>
        </p:txBody>
      </p:sp>
      <p:sp>
        <p:nvSpPr>
          <p:cNvPr id="15" name="Rectángulo: esquinas redondeadas 14">
            <a:hlinkClick r:id="rId3"/>
            <a:extLst>
              <a:ext uri="{FF2B5EF4-FFF2-40B4-BE49-F238E27FC236}">
                <a16:creationId xmlns:a16="http://schemas.microsoft.com/office/drawing/2014/main" id="{5809F4CF-ADEC-EE58-AA06-4D3B49F96F4D}"/>
              </a:ext>
            </a:extLst>
          </p:cNvPr>
          <p:cNvSpPr/>
          <p:nvPr/>
        </p:nvSpPr>
        <p:spPr>
          <a:xfrm>
            <a:off x="4770664" y="2785382"/>
            <a:ext cx="1533525" cy="88582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hlinkClick r:id="rId3"/>
              </a:rPr>
              <a:t>Attention demo</a:t>
            </a:r>
            <a:endParaRPr lang="en-US" dirty="0"/>
          </a:p>
          <a:p>
            <a:pPr algn="ctr"/>
            <a:endParaRPr lang="en-US" dirty="0"/>
          </a:p>
          <a:p>
            <a:pPr algn="ctr"/>
            <a:endParaRPr lang="es-ES" dirty="0"/>
          </a:p>
        </p:txBody>
      </p:sp>
      <p:pic>
        <p:nvPicPr>
          <p:cNvPr id="17" name="Gráfico 16" descr="Cursor con relleno sólido">
            <a:hlinkClick r:id="rId3"/>
            <a:extLst>
              <a:ext uri="{FF2B5EF4-FFF2-40B4-BE49-F238E27FC236}">
                <a16:creationId xmlns:a16="http://schemas.microsoft.com/office/drawing/2014/main" id="{3D795762-0178-5650-34DD-247F0677AC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3251" y="3002858"/>
            <a:ext cx="668350" cy="668350"/>
          </a:xfrm>
          <a:prstGeom prst="rect">
            <a:avLst/>
          </a:prstGeom>
        </p:spPr>
      </p:pic>
    </p:spTree>
    <p:extLst>
      <p:ext uri="{BB962C8B-B14F-4D97-AF65-F5344CB8AC3E}">
        <p14:creationId xmlns:p14="http://schemas.microsoft.com/office/powerpoint/2010/main" val="1199057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PEFT Methods</a:t>
            </a:r>
            <a:endParaRPr lang="es-ES" sz="3200" dirty="0">
              <a:solidFill>
                <a:schemeClr val="accent1">
                  <a:lumMod val="75000"/>
                </a:schemeClr>
              </a:solidFill>
              <a:latin typeface="+mj-lt"/>
            </a:endParaRPr>
          </a:p>
        </p:txBody>
      </p:sp>
      <p:sp>
        <p:nvSpPr>
          <p:cNvPr id="9" name="CuadroTexto 8">
            <a:extLst>
              <a:ext uri="{FF2B5EF4-FFF2-40B4-BE49-F238E27FC236}">
                <a16:creationId xmlns:a16="http://schemas.microsoft.com/office/drawing/2014/main" id="{C671D56A-BAF2-A3A4-258A-C8E0609FA9EC}"/>
              </a:ext>
            </a:extLst>
          </p:cNvPr>
          <p:cNvSpPr txBox="1"/>
          <p:nvPr/>
        </p:nvSpPr>
        <p:spPr>
          <a:xfrm>
            <a:off x="4588215" y="5674495"/>
            <a:ext cx="3015569"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3"/>
              </a:rPr>
              <a:t>https://arxiv.org/abs/2303.15647</a:t>
            </a:r>
            <a:r>
              <a:rPr lang="en-US" sz="1000" i="1" dirty="0">
                <a:solidFill>
                  <a:schemeClr val="bg1"/>
                </a:solidFill>
                <a:latin typeface="+mj-lt"/>
              </a:rPr>
              <a:t> </a:t>
            </a:r>
            <a:endParaRPr lang="es-ES" sz="1000" i="1" dirty="0">
              <a:solidFill>
                <a:schemeClr val="bg1"/>
              </a:solidFill>
              <a:latin typeface="+mj-lt"/>
            </a:endParaRPr>
          </a:p>
        </p:txBody>
      </p:sp>
      <p:pic>
        <p:nvPicPr>
          <p:cNvPr id="4" name="Imagen 3" descr="Diagrama, Diagrama de Venn&#10;&#10;Descripción generada automáticamente">
            <a:extLst>
              <a:ext uri="{FF2B5EF4-FFF2-40B4-BE49-F238E27FC236}">
                <a16:creationId xmlns:a16="http://schemas.microsoft.com/office/drawing/2014/main" id="{2D561A24-EB72-CA1E-56AC-BFD7CBD88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207" y="1442850"/>
            <a:ext cx="7983586" cy="41457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0566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AEF5AC-3387-18C5-A5AA-5B2C90236574}"/>
              </a:ext>
            </a:extLst>
          </p:cNvPr>
          <p:cNvSpPr>
            <a:spLocks noGrp="1"/>
          </p:cNvSpPr>
          <p:nvPr>
            <p:ph type="title"/>
          </p:nvPr>
        </p:nvSpPr>
        <p:spPr/>
        <p:txBody>
          <a:bodyPr/>
          <a:lstStyle/>
          <a:p>
            <a:r>
              <a:rPr lang="en-US" sz="3200" dirty="0">
                <a:latin typeface="+mj-lt"/>
              </a:rPr>
              <a:t>PEFT, </a:t>
            </a:r>
            <a:r>
              <a:rPr lang="en-US" sz="3200" dirty="0" err="1">
                <a:latin typeface="+mj-lt"/>
              </a:rPr>
              <a:t>QLoRA</a:t>
            </a:r>
            <a:r>
              <a:rPr lang="en-US" sz="3200" dirty="0">
                <a:latin typeface="+mj-lt"/>
              </a:rPr>
              <a:t> and Phi</a:t>
            </a:r>
            <a:endParaRPr lang="es-ES" sz="3200" dirty="0">
              <a:latin typeface="+mj-lt"/>
            </a:endParaRPr>
          </a:p>
        </p:txBody>
      </p:sp>
      <p:sp>
        <p:nvSpPr>
          <p:cNvPr id="3" name="CuadroTexto 2">
            <a:extLst>
              <a:ext uri="{FF2B5EF4-FFF2-40B4-BE49-F238E27FC236}">
                <a16:creationId xmlns:a16="http://schemas.microsoft.com/office/drawing/2014/main" id="{893A4AA0-D95D-7D0C-7E9F-A6CCF45A8398}"/>
              </a:ext>
            </a:extLst>
          </p:cNvPr>
          <p:cNvSpPr txBox="1"/>
          <p:nvPr/>
        </p:nvSpPr>
        <p:spPr>
          <a:xfrm>
            <a:off x="4286250" y="3275111"/>
            <a:ext cx="2956259" cy="307777"/>
          </a:xfrm>
          <a:prstGeom prst="rect">
            <a:avLst/>
          </a:prstGeom>
          <a:noFill/>
        </p:spPr>
        <p:txBody>
          <a:bodyPr wrap="none" rtlCol="0">
            <a:spAutoFit/>
          </a:bodyPr>
          <a:lstStyle/>
          <a:p>
            <a:r>
              <a:rPr lang="es-ES" dirty="0">
                <a:latin typeface="+mn-lt"/>
                <a:hlinkClick r:id="rId3"/>
              </a:rPr>
              <a:t>https://github.com/bala1802/Phi2</a:t>
            </a:r>
            <a:r>
              <a:rPr lang="es-ES" dirty="0">
                <a:latin typeface="+mn-lt"/>
              </a:rPr>
              <a:t> </a:t>
            </a:r>
          </a:p>
        </p:txBody>
      </p:sp>
    </p:spTree>
    <p:extLst>
      <p:ext uri="{BB962C8B-B14F-4D97-AF65-F5344CB8AC3E}">
        <p14:creationId xmlns:p14="http://schemas.microsoft.com/office/powerpoint/2010/main" val="236012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B58DD976-28F2-B35A-1864-F693A71D78CA}"/>
              </a:ext>
            </a:extLst>
          </p:cNvPr>
          <p:cNvSpPr/>
          <p:nvPr/>
        </p:nvSpPr>
        <p:spPr>
          <a:xfrm>
            <a:off x="900603" y="1933903"/>
            <a:ext cx="4373525" cy="3003462"/>
          </a:xfrm>
          <a:prstGeom prst="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Quantization</a:t>
            </a:r>
            <a:endParaRPr lang="es-ES" sz="3200" dirty="0">
              <a:solidFill>
                <a:schemeClr val="accent1">
                  <a:lumMod val="75000"/>
                </a:schemeClr>
              </a:solidFill>
              <a:latin typeface="+mj-lt"/>
            </a:endParaRPr>
          </a:p>
        </p:txBody>
      </p:sp>
      <p:pic>
        <p:nvPicPr>
          <p:cNvPr id="5" name="Imagen 4" descr="Interfaz de usuario gráfica, Aplicación&#10;&#10;Descripción generada automáticamente">
            <a:extLst>
              <a:ext uri="{FF2B5EF4-FFF2-40B4-BE49-F238E27FC236}">
                <a16:creationId xmlns:a16="http://schemas.microsoft.com/office/drawing/2014/main" id="{45A8FC88-BCB7-379F-59AF-8092DC425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50" y="1933903"/>
            <a:ext cx="4366118" cy="2785054"/>
          </a:xfrm>
          <a:prstGeom prst="rect">
            <a:avLst/>
          </a:prstGeom>
        </p:spPr>
      </p:pic>
      <p:pic>
        <p:nvPicPr>
          <p:cNvPr id="8" name="Imagen 7" descr="Tabla&#10;&#10;Descripción generada automáticamente">
            <a:extLst>
              <a:ext uri="{FF2B5EF4-FFF2-40B4-BE49-F238E27FC236}">
                <a16:creationId xmlns:a16="http://schemas.microsoft.com/office/drawing/2014/main" id="{514A0FE8-D1DF-B56A-2A46-2F4E7EB379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349" y="1933903"/>
            <a:ext cx="5390829" cy="3003462"/>
          </a:xfrm>
          <a:prstGeom prst="rect">
            <a:avLst/>
          </a:prstGeom>
          <a:ln>
            <a:noFill/>
          </a:ln>
          <a:effectLst>
            <a:outerShdw blurRad="190500" algn="tl" rotWithShape="0">
              <a:srgbClr val="000000">
                <a:alpha val="70000"/>
              </a:srgbClr>
            </a:outerShdw>
          </a:effectLst>
        </p:spPr>
      </p:pic>
      <p:sp>
        <p:nvSpPr>
          <p:cNvPr id="9" name="CuadroTexto 8">
            <a:extLst>
              <a:ext uri="{FF2B5EF4-FFF2-40B4-BE49-F238E27FC236}">
                <a16:creationId xmlns:a16="http://schemas.microsoft.com/office/drawing/2014/main" id="{C671D56A-BAF2-A3A4-258A-C8E0609FA9EC}"/>
              </a:ext>
            </a:extLst>
          </p:cNvPr>
          <p:cNvSpPr txBox="1"/>
          <p:nvPr/>
        </p:nvSpPr>
        <p:spPr>
          <a:xfrm>
            <a:off x="3548078" y="5172782"/>
            <a:ext cx="4390946"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5">
                  <a:extLst>
                    <a:ext uri="{A12FA001-AC4F-418D-AE19-62706E023703}">
                      <ahyp:hlinkClr xmlns:ahyp="http://schemas.microsoft.com/office/drawing/2018/hyperlinkcolor" val="tx"/>
                    </a:ext>
                  </a:extLst>
                </a:hlinkClick>
              </a:rPr>
              <a:t>https://huggingface.co/blog/hf-bitsandbytes-integration</a:t>
            </a:r>
            <a:r>
              <a:rPr lang="en-US" sz="1000" i="1" dirty="0">
                <a:solidFill>
                  <a:schemeClr val="bg1"/>
                </a:solidFill>
                <a:latin typeface="+mj-lt"/>
              </a:rPr>
              <a:t> </a:t>
            </a:r>
            <a:endParaRPr lang="es-ES" sz="1000" i="1" dirty="0">
              <a:solidFill>
                <a:schemeClr val="bg1"/>
              </a:solidFill>
              <a:latin typeface="+mj-lt"/>
            </a:endParaRPr>
          </a:p>
        </p:txBody>
      </p:sp>
    </p:spTree>
    <p:extLst>
      <p:ext uri="{BB962C8B-B14F-4D97-AF65-F5344CB8AC3E}">
        <p14:creationId xmlns:p14="http://schemas.microsoft.com/office/powerpoint/2010/main" val="168600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E3FB44A2-85C0-87A1-575D-9ED981DF4C63}"/>
              </a:ext>
            </a:extLst>
          </p:cNvPr>
          <p:cNvSpPr/>
          <p:nvPr/>
        </p:nvSpPr>
        <p:spPr>
          <a:xfrm>
            <a:off x="8140300" y="1440817"/>
            <a:ext cx="1582717" cy="11851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dirty="0"/>
          </a:p>
        </p:txBody>
      </p:sp>
      <p:sp>
        <p:nvSpPr>
          <p:cNvPr id="27" name="Rectángulo: esquinas redondeadas 26">
            <a:extLst>
              <a:ext uri="{FF2B5EF4-FFF2-40B4-BE49-F238E27FC236}">
                <a16:creationId xmlns:a16="http://schemas.microsoft.com/office/drawing/2014/main" id="{DE0273B5-D48A-4D92-AF0D-BF1A359E9691}"/>
              </a:ext>
            </a:extLst>
          </p:cNvPr>
          <p:cNvSpPr/>
          <p:nvPr/>
        </p:nvSpPr>
        <p:spPr>
          <a:xfrm>
            <a:off x="5497582" y="1440817"/>
            <a:ext cx="1936287" cy="11851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178F1B4C-536E-A3AB-3A0E-B8430CE85EE9}"/>
              </a:ext>
            </a:extLst>
          </p:cNvPr>
          <p:cNvSpPr/>
          <p:nvPr/>
        </p:nvSpPr>
        <p:spPr>
          <a:xfrm>
            <a:off x="2633534" y="1440817"/>
            <a:ext cx="1526533" cy="11851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18" name="Rectángulo: esquinas redondeadas 17">
            <a:extLst>
              <a:ext uri="{FF2B5EF4-FFF2-40B4-BE49-F238E27FC236}">
                <a16:creationId xmlns:a16="http://schemas.microsoft.com/office/drawing/2014/main" id="{6B9DCFF7-B24C-C41E-CDD0-4ACF612EDE75}"/>
              </a:ext>
            </a:extLst>
          </p:cNvPr>
          <p:cNvSpPr/>
          <p:nvPr/>
        </p:nvSpPr>
        <p:spPr>
          <a:xfrm>
            <a:off x="485775" y="1440818"/>
            <a:ext cx="1526533" cy="11851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Technology and environment: </a:t>
            </a:r>
            <a:r>
              <a:rPr lang="en-US" sz="3200" dirty="0">
                <a:solidFill>
                  <a:schemeClr val="accent1">
                    <a:lumMod val="75000"/>
                  </a:schemeClr>
                </a:solidFill>
                <a:latin typeface="+mj-lt"/>
              </a:rPr>
              <a:t>decisions</a:t>
            </a:r>
            <a:endParaRPr lang="es-ES" sz="3200" dirty="0">
              <a:solidFill>
                <a:schemeClr val="accent1">
                  <a:lumMod val="75000"/>
                </a:schemeClr>
              </a:solidFill>
              <a:latin typeface="+mj-lt"/>
            </a:endParaRPr>
          </a:p>
        </p:txBody>
      </p:sp>
      <p:pic>
        <p:nvPicPr>
          <p:cNvPr id="8" name="Imagen 7" descr="Interfaz de usuario gráfica, Texto, Aplicación&#10;&#10;Descripción generada automáticamente">
            <a:extLst>
              <a:ext uri="{FF2B5EF4-FFF2-40B4-BE49-F238E27FC236}">
                <a16:creationId xmlns:a16="http://schemas.microsoft.com/office/drawing/2014/main" id="{59025356-85A5-6AF1-A6D6-CB325DC16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37" y="4344819"/>
            <a:ext cx="4356360" cy="1489084"/>
          </a:xfrm>
          <a:prstGeom prst="rect">
            <a:avLst/>
          </a:prstGeom>
          <a:ln>
            <a:noFill/>
          </a:ln>
          <a:effectLst>
            <a:outerShdw blurRad="190500" algn="tl" rotWithShape="0">
              <a:srgbClr val="000000">
                <a:alpha val="70000"/>
              </a:srgbClr>
            </a:outerShdw>
          </a:effectLst>
        </p:spPr>
      </p:pic>
      <p:sp>
        <p:nvSpPr>
          <p:cNvPr id="9" name="CuadroTexto 8">
            <a:extLst>
              <a:ext uri="{FF2B5EF4-FFF2-40B4-BE49-F238E27FC236}">
                <a16:creationId xmlns:a16="http://schemas.microsoft.com/office/drawing/2014/main" id="{70A9B18D-D44D-0FE0-CA6D-BD420FFA9B7F}"/>
              </a:ext>
            </a:extLst>
          </p:cNvPr>
          <p:cNvSpPr txBox="1"/>
          <p:nvPr/>
        </p:nvSpPr>
        <p:spPr>
          <a:xfrm>
            <a:off x="165550" y="5859099"/>
            <a:ext cx="4935967" cy="276999"/>
          </a:xfrm>
          <a:prstGeom prst="rect">
            <a:avLst/>
          </a:prstGeom>
          <a:noFill/>
        </p:spPr>
        <p:txBody>
          <a:bodyPr wrap="square" rtlCol="0">
            <a:spAutoFit/>
          </a:bodyPr>
          <a:lstStyle/>
          <a:p>
            <a:r>
              <a:rPr lang="es-ES" sz="1200" i="1" dirty="0" err="1">
                <a:solidFill>
                  <a:schemeClr val="bg1"/>
                </a:solidFill>
                <a:latin typeface="+mn-lt"/>
              </a:rPr>
              <a:t>Extracted</a:t>
            </a:r>
            <a:r>
              <a:rPr lang="es-ES" sz="1200" i="1" dirty="0">
                <a:solidFill>
                  <a:schemeClr val="bg1"/>
                </a:solidFill>
                <a:latin typeface="+mn-lt"/>
              </a:rPr>
              <a:t> </a:t>
            </a:r>
            <a:r>
              <a:rPr lang="es-ES" sz="1200" i="1" dirty="0" err="1">
                <a:solidFill>
                  <a:schemeClr val="bg1"/>
                </a:solidFill>
                <a:latin typeface="+mn-lt"/>
              </a:rPr>
              <a:t>from</a:t>
            </a:r>
            <a:r>
              <a:rPr lang="es-ES" sz="1200" i="1" dirty="0">
                <a:solidFill>
                  <a:schemeClr val="bg1"/>
                </a:solidFill>
                <a:latin typeface="+mn-lt"/>
              </a:rPr>
              <a:t> </a:t>
            </a:r>
            <a:r>
              <a:rPr lang="es-ES" sz="1200" i="1" dirty="0">
                <a:solidFill>
                  <a:schemeClr val="bg1"/>
                </a:solidFill>
                <a:latin typeface="+mn-lt"/>
                <a:hlinkClick r:id="rId4">
                  <a:extLst>
                    <a:ext uri="{A12FA001-AC4F-418D-AE19-62706E023703}">
                      <ahyp:hlinkClr xmlns:ahyp="http://schemas.microsoft.com/office/drawing/2018/hyperlinkcolor" val="tx"/>
                    </a:ext>
                  </a:extLst>
                </a:hlinkClick>
              </a:rPr>
              <a:t>https://x.com/karpathy/status/868178954032513024</a:t>
            </a:r>
            <a:r>
              <a:rPr lang="es-ES" sz="1200" i="1" dirty="0">
                <a:solidFill>
                  <a:schemeClr val="bg1"/>
                </a:solidFill>
                <a:latin typeface="+mn-lt"/>
              </a:rPr>
              <a:t> </a:t>
            </a:r>
          </a:p>
        </p:txBody>
      </p:sp>
      <p:pic>
        <p:nvPicPr>
          <p:cNvPr id="15" name="Imagen 14" descr="Logotipo&#10;&#10;Descripción generada automáticamente">
            <a:extLst>
              <a:ext uri="{FF2B5EF4-FFF2-40B4-BE49-F238E27FC236}">
                <a16:creationId xmlns:a16="http://schemas.microsoft.com/office/drawing/2014/main" id="{12CC3A73-9899-466A-7397-0E0FC9A08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817" y="1213505"/>
            <a:ext cx="1909967" cy="1363463"/>
          </a:xfrm>
          <a:prstGeom prst="rect">
            <a:avLst/>
          </a:prstGeom>
        </p:spPr>
      </p:pic>
      <p:pic>
        <p:nvPicPr>
          <p:cNvPr id="17" name="Imagen 16" descr="Logotipo&#10;&#10;Descripción generada automáticamente">
            <a:extLst>
              <a:ext uri="{FF2B5EF4-FFF2-40B4-BE49-F238E27FC236}">
                <a16:creationId xmlns:a16="http://schemas.microsoft.com/office/drawing/2014/main" id="{797CD43E-5471-EE67-859A-4153FB730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748" y="1604510"/>
            <a:ext cx="1320095" cy="857775"/>
          </a:xfrm>
          <a:prstGeom prst="rect">
            <a:avLst/>
          </a:prstGeom>
        </p:spPr>
      </p:pic>
      <p:sp>
        <p:nvSpPr>
          <p:cNvPr id="20" name="CuadroTexto 19">
            <a:extLst>
              <a:ext uri="{FF2B5EF4-FFF2-40B4-BE49-F238E27FC236}">
                <a16:creationId xmlns:a16="http://schemas.microsoft.com/office/drawing/2014/main" id="{0BD0FEE0-054C-7CB1-DCEA-AE56F35D2A3D}"/>
              </a:ext>
            </a:extLst>
          </p:cNvPr>
          <p:cNvSpPr txBox="1"/>
          <p:nvPr/>
        </p:nvSpPr>
        <p:spPr>
          <a:xfrm>
            <a:off x="2012308" y="1895237"/>
            <a:ext cx="621226" cy="523220"/>
          </a:xfrm>
          <a:prstGeom prst="rect">
            <a:avLst/>
          </a:prstGeom>
          <a:noFill/>
        </p:spPr>
        <p:txBody>
          <a:bodyPr wrap="square" rtlCol="0">
            <a:spAutoFit/>
          </a:bodyPr>
          <a:lstStyle/>
          <a:p>
            <a:pPr algn="ctr"/>
            <a:r>
              <a:rPr lang="en-US" sz="2800" dirty="0">
                <a:solidFill>
                  <a:schemeClr val="accent1">
                    <a:lumMod val="75000"/>
                  </a:schemeClr>
                </a:solidFill>
                <a:latin typeface="+mn-lt"/>
              </a:rPr>
              <a:t>vs.</a:t>
            </a:r>
            <a:endParaRPr lang="es-ES" sz="2800" dirty="0">
              <a:solidFill>
                <a:schemeClr val="accent1">
                  <a:lumMod val="75000"/>
                </a:schemeClr>
              </a:solidFill>
              <a:latin typeface="+mn-lt"/>
            </a:endParaRPr>
          </a:p>
        </p:txBody>
      </p:sp>
      <p:sp>
        <p:nvSpPr>
          <p:cNvPr id="22" name="Marcador de contenido 2">
            <a:extLst>
              <a:ext uri="{FF2B5EF4-FFF2-40B4-BE49-F238E27FC236}">
                <a16:creationId xmlns:a16="http://schemas.microsoft.com/office/drawing/2014/main" id="{00F22749-7539-9A04-5FAD-3EB7910C2867}"/>
              </a:ext>
            </a:extLst>
          </p:cNvPr>
          <p:cNvSpPr>
            <a:spLocks noGrp="1"/>
          </p:cNvSpPr>
          <p:nvPr>
            <p:ph type="body" idx="1"/>
          </p:nvPr>
        </p:nvSpPr>
        <p:spPr>
          <a:xfrm>
            <a:off x="584748" y="3031387"/>
            <a:ext cx="3426642" cy="1296261"/>
          </a:xfrm>
        </p:spPr>
        <p:txBody>
          <a:bodyPr/>
          <a:lstStyle/>
          <a:p>
            <a:pPr marL="285750" indent="-285750">
              <a:buFont typeface="Arial" panose="020B0604020202020204" pitchFamily="34" charset="0"/>
              <a:buChar char="•"/>
            </a:pPr>
            <a:r>
              <a:rPr lang="en-US" sz="1800" dirty="0">
                <a:solidFill>
                  <a:schemeClr val="bg1"/>
                </a:solidFill>
                <a:latin typeface="+mn-lt"/>
              </a:rPr>
              <a:t>Pythonic and intuitive.</a:t>
            </a:r>
          </a:p>
          <a:p>
            <a:pPr marL="285750" indent="-285750">
              <a:buFont typeface="Arial" panose="020B0604020202020204" pitchFamily="34" charset="0"/>
              <a:buChar char="•"/>
            </a:pPr>
            <a:r>
              <a:rPr lang="es-ES" sz="1800" dirty="0" err="1">
                <a:solidFill>
                  <a:schemeClr val="bg1"/>
                </a:solidFill>
                <a:latin typeface="+mn-lt"/>
              </a:rPr>
              <a:t>Many</a:t>
            </a:r>
            <a:r>
              <a:rPr lang="es-ES" sz="1800" dirty="0">
                <a:solidFill>
                  <a:schemeClr val="bg1"/>
                </a:solidFill>
                <a:latin typeface="+mn-lt"/>
              </a:rPr>
              <a:t> </a:t>
            </a:r>
            <a:r>
              <a:rPr lang="es-ES" sz="1800" dirty="0" err="1">
                <a:solidFill>
                  <a:schemeClr val="bg1"/>
                </a:solidFill>
                <a:latin typeface="+mn-lt"/>
              </a:rPr>
              <a:t>examples</a:t>
            </a:r>
            <a:r>
              <a:rPr lang="es-ES" sz="1800" dirty="0">
                <a:solidFill>
                  <a:schemeClr val="bg1"/>
                </a:solidFill>
                <a:latin typeface="+mn-lt"/>
              </a:rPr>
              <a:t> </a:t>
            </a:r>
            <a:r>
              <a:rPr lang="es-ES" sz="1800" dirty="0" err="1">
                <a:solidFill>
                  <a:schemeClr val="bg1"/>
                </a:solidFill>
                <a:latin typeface="+mn-lt"/>
              </a:rPr>
              <a:t>available</a:t>
            </a:r>
            <a:r>
              <a:rPr lang="es-ES" sz="1800" dirty="0">
                <a:solidFill>
                  <a:schemeClr val="bg1"/>
                </a:solidFill>
                <a:latin typeface="+mn-lt"/>
              </a:rPr>
              <a:t>.</a:t>
            </a:r>
          </a:p>
          <a:p>
            <a:pPr marL="285750" indent="-285750">
              <a:buFont typeface="Arial" panose="020B0604020202020204" pitchFamily="34" charset="0"/>
              <a:buChar char="•"/>
            </a:pPr>
            <a:r>
              <a:rPr lang="es-ES" sz="1800" dirty="0">
                <a:solidFill>
                  <a:schemeClr val="bg1"/>
                </a:solidFill>
                <a:latin typeface="+mn-lt"/>
              </a:rPr>
              <a:t>Flexible and </a:t>
            </a:r>
            <a:r>
              <a:rPr lang="en-US" sz="1800" dirty="0">
                <a:solidFill>
                  <a:schemeClr val="bg1"/>
                </a:solidFill>
                <a:latin typeface="+mn-lt"/>
              </a:rPr>
              <a:t>easy to pick up.</a:t>
            </a:r>
          </a:p>
          <a:p>
            <a:pPr marL="285750" indent="-285750">
              <a:buFont typeface="Arial" panose="020B0604020202020204" pitchFamily="34" charset="0"/>
              <a:buChar char="•"/>
            </a:pPr>
            <a:r>
              <a:rPr lang="en-US" sz="1800" dirty="0">
                <a:solidFill>
                  <a:schemeClr val="bg1"/>
                </a:solidFill>
                <a:latin typeface="+mn-lt"/>
              </a:rPr>
              <a:t>Andrej agrees:</a:t>
            </a:r>
            <a:endParaRPr lang="es-ES" sz="1800" dirty="0">
              <a:solidFill>
                <a:schemeClr val="bg1"/>
              </a:solidFill>
              <a:latin typeface="+mn-lt"/>
            </a:endParaRPr>
          </a:p>
        </p:txBody>
      </p:sp>
      <p:cxnSp>
        <p:nvCxnSpPr>
          <p:cNvPr id="24" name="Conector recto 23">
            <a:extLst>
              <a:ext uri="{FF2B5EF4-FFF2-40B4-BE49-F238E27FC236}">
                <a16:creationId xmlns:a16="http://schemas.microsoft.com/office/drawing/2014/main" id="{C47D595C-BEA1-8E09-A4A2-61B034719D33}"/>
              </a:ext>
            </a:extLst>
          </p:cNvPr>
          <p:cNvCxnSpPr/>
          <p:nvPr/>
        </p:nvCxnSpPr>
        <p:spPr>
          <a:xfrm>
            <a:off x="5046126" y="1512705"/>
            <a:ext cx="0" cy="4321198"/>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Imagen 25" descr="Un dibujo animado con letras&#10;&#10;Descripción generada automáticamente con confianza baja">
            <a:extLst>
              <a:ext uri="{FF2B5EF4-FFF2-40B4-BE49-F238E27FC236}">
                <a16:creationId xmlns:a16="http://schemas.microsoft.com/office/drawing/2014/main" id="{9E968A84-D046-14BC-9876-47A10978F425}"/>
              </a:ext>
            </a:extLst>
          </p:cNvPr>
          <p:cNvPicPr>
            <a:picLocks noChangeAspect="1"/>
          </p:cNvPicPr>
          <p:nvPr/>
        </p:nvPicPr>
        <p:blipFill rotWithShape="1">
          <a:blip r:embed="rId7">
            <a:extLst>
              <a:ext uri="{28A0092B-C50C-407E-A947-70E740481C1C}">
                <a14:useLocalDpi xmlns:a14="http://schemas.microsoft.com/office/drawing/2010/main" val="0"/>
              </a:ext>
            </a:extLst>
          </a:blip>
          <a:srcRect l="4802" t="24764" r="7132" b="23252"/>
          <a:stretch/>
        </p:blipFill>
        <p:spPr>
          <a:xfrm>
            <a:off x="5588480" y="1688011"/>
            <a:ext cx="1754489" cy="690773"/>
          </a:xfrm>
          <a:prstGeom prst="rect">
            <a:avLst/>
          </a:prstGeom>
        </p:spPr>
      </p:pic>
      <p:sp>
        <p:nvSpPr>
          <p:cNvPr id="28" name="Marcador de contenido 2">
            <a:extLst>
              <a:ext uri="{FF2B5EF4-FFF2-40B4-BE49-F238E27FC236}">
                <a16:creationId xmlns:a16="http://schemas.microsoft.com/office/drawing/2014/main" id="{81021199-0E1F-0623-2FC9-81E5230A9CE4}"/>
              </a:ext>
            </a:extLst>
          </p:cNvPr>
          <p:cNvSpPr txBox="1">
            <a:spLocks/>
          </p:cNvSpPr>
          <p:nvPr/>
        </p:nvSpPr>
        <p:spPr>
          <a:xfrm>
            <a:off x="5219700" y="3064799"/>
            <a:ext cx="2714622" cy="19196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marL="285750" indent="-285750">
              <a:buFont typeface="Arial" panose="020B0604020202020204" pitchFamily="34" charset="0"/>
              <a:buChar char="•"/>
            </a:pPr>
            <a:r>
              <a:rPr lang="en-US" sz="1800" dirty="0">
                <a:solidFill>
                  <a:schemeClr val="bg1"/>
                </a:solidFill>
                <a:latin typeface="+mn-lt"/>
              </a:rPr>
              <a:t>Multiple accounts allowed.</a:t>
            </a:r>
          </a:p>
          <a:p>
            <a:pPr marL="285750" indent="-285750">
              <a:buFont typeface="Arial" panose="020B0604020202020204" pitchFamily="34" charset="0"/>
              <a:buChar char="•"/>
            </a:pPr>
            <a:r>
              <a:rPr lang="en-US" sz="1800" dirty="0">
                <a:solidFill>
                  <a:schemeClr val="bg1"/>
                </a:solidFill>
                <a:latin typeface="+mn-lt"/>
              </a:rPr>
              <a:t>Alternatives offer similar processors.</a:t>
            </a:r>
          </a:p>
          <a:p>
            <a:pPr marL="285750" indent="-285750">
              <a:buFont typeface="Arial" panose="020B0604020202020204" pitchFamily="34" charset="0"/>
              <a:buChar char="•"/>
            </a:pPr>
            <a:r>
              <a:rPr lang="en-US" sz="1800" dirty="0">
                <a:solidFill>
                  <a:schemeClr val="bg1"/>
                </a:solidFill>
                <a:latin typeface="+mn-lt"/>
              </a:rPr>
              <a:t>Usage limit resets within 2 days.</a:t>
            </a:r>
          </a:p>
          <a:p>
            <a:pPr marL="285750" indent="-285750">
              <a:buFont typeface="Arial" panose="020B0604020202020204" pitchFamily="34" charset="0"/>
              <a:buChar char="•"/>
            </a:pPr>
            <a:endParaRPr lang="es-ES" sz="1800" dirty="0">
              <a:solidFill>
                <a:schemeClr val="bg1"/>
              </a:solidFill>
              <a:latin typeface="+mn-lt"/>
            </a:endParaRPr>
          </a:p>
        </p:txBody>
      </p:sp>
      <p:cxnSp>
        <p:nvCxnSpPr>
          <p:cNvPr id="29" name="Conector recto 28">
            <a:extLst>
              <a:ext uri="{FF2B5EF4-FFF2-40B4-BE49-F238E27FC236}">
                <a16:creationId xmlns:a16="http://schemas.microsoft.com/office/drawing/2014/main" id="{C9BD322A-BBEF-9EA9-1D82-44A093AB6009}"/>
              </a:ext>
            </a:extLst>
          </p:cNvPr>
          <p:cNvCxnSpPr/>
          <p:nvPr/>
        </p:nvCxnSpPr>
        <p:spPr>
          <a:xfrm>
            <a:off x="7855767" y="1512705"/>
            <a:ext cx="0" cy="4321198"/>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CE668AB7-7F9F-914D-8DEB-09BC39173E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6085" y="1512705"/>
            <a:ext cx="1351145" cy="690773"/>
          </a:xfrm>
          <a:prstGeom prst="rect">
            <a:avLst/>
          </a:prstGeom>
        </p:spPr>
      </p:pic>
      <p:sp>
        <p:nvSpPr>
          <p:cNvPr id="33" name="Rectángulo: esquinas redondeadas 32">
            <a:extLst>
              <a:ext uri="{FF2B5EF4-FFF2-40B4-BE49-F238E27FC236}">
                <a16:creationId xmlns:a16="http://schemas.microsoft.com/office/drawing/2014/main" id="{73F505E4-1C56-961D-B276-092A81F5BA41}"/>
              </a:ext>
            </a:extLst>
          </p:cNvPr>
          <p:cNvSpPr/>
          <p:nvPr/>
        </p:nvSpPr>
        <p:spPr>
          <a:xfrm>
            <a:off x="10233227" y="1440817"/>
            <a:ext cx="1472998" cy="118516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sp>
        <p:nvSpPr>
          <p:cNvPr id="34" name="CuadroTexto 33">
            <a:extLst>
              <a:ext uri="{FF2B5EF4-FFF2-40B4-BE49-F238E27FC236}">
                <a16:creationId xmlns:a16="http://schemas.microsoft.com/office/drawing/2014/main" id="{CEEA9D48-BD72-4146-BF1C-DF94DD45F4A5}"/>
              </a:ext>
            </a:extLst>
          </p:cNvPr>
          <p:cNvSpPr txBox="1"/>
          <p:nvPr/>
        </p:nvSpPr>
        <p:spPr>
          <a:xfrm>
            <a:off x="9678924" y="1895237"/>
            <a:ext cx="621226" cy="523220"/>
          </a:xfrm>
          <a:prstGeom prst="rect">
            <a:avLst/>
          </a:prstGeom>
          <a:noFill/>
        </p:spPr>
        <p:txBody>
          <a:bodyPr wrap="square" rtlCol="0">
            <a:spAutoFit/>
          </a:bodyPr>
          <a:lstStyle/>
          <a:p>
            <a:pPr algn="ctr"/>
            <a:r>
              <a:rPr lang="en-US" sz="2800" dirty="0">
                <a:solidFill>
                  <a:schemeClr val="accent1">
                    <a:lumMod val="75000"/>
                  </a:schemeClr>
                </a:solidFill>
                <a:latin typeface="+mn-lt"/>
              </a:rPr>
              <a:t>vs.</a:t>
            </a:r>
            <a:endParaRPr lang="es-ES" sz="2800" dirty="0">
              <a:solidFill>
                <a:schemeClr val="accent1">
                  <a:lumMod val="75000"/>
                </a:schemeClr>
              </a:solidFill>
              <a:latin typeface="+mn-lt"/>
            </a:endParaRPr>
          </a:p>
        </p:txBody>
      </p:sp>
      <p:sp>
        <p:nvSpPr>
          <p:cNvPr id="35" name="CuadroTexto 34">
            <a:extLst>
              <a:ext uri="{FF2B5EF4-FFF2-40B4-BE49-F238E27FC236}">
                <a16:creationId xmlns:a16="http://schemas.microsoft.com/office/drawing/2014/main" id="{D2F65A34-ED2F-1B2F-80CA-F00FC9B9665F}"/>
              </a:ext>
            </a:extLst>
          </p:cNvPr>
          <p:cNvSpPr txBox="1"/>
          <p:nvPr/>
        </p:nvSpPr>
        <p:spPr>
          <a:xfrm>
            <a:off x="8466082" y="2192822"/>
            <a:ext cx="938077" cy="369332"/>
          </a:xfrm>
          <a:prstGeom prst="rect">
            <a:avLst/>
          </a:prstGeom>
          <a:noFill/>
        </p:spPr>
        <p:txBody>
          <a:bodyPr wrap="none" rtlCol="0">
            <a:spAutoFit/>
          </a:bodyPr>
          <a:lstStyle/>
          <a:p>
            <a:r>
              <a:rPr lang="en-US" sz="1800" dirty="0">
                <a:latin typeface="+mn-lt"/>
              </a:rPr>
              <a:t>T4 GPU</a:t>
            </a:r>
            <a:endParaRPr lang="es-ES" sz="1800" dirty="0">
              <a:latin typeface="+mn-lt"/>
            </a:endParaRPr>
          </a:p>
        </p:txBody>
      </p:sp>
      <p:sp>
        <p:nvSpPr>
          <p:cNvPr id="36" name="CuadroTexto 35">
            <a:extLst>
              <a:ext uri="{FF2B5EF4-FFF2-40B4-BE49-F238E27FC236}">
                <a16:creationId xmlns:a16="http://schemas.microsoft.com/office/drawing/2014/main" id="{14ED8CC5-5D14-A033-9819-E2A3414FC528}"/>
              </a:ext>
            </a:extLst>
          </p:cNvPr>
          <p:cNvSpPr txBox="1"/>
          <p:nvPr/>
        </p:nvSpPr>
        <p:spPr>
          <a:xfrm>
            <a:off x="10567173" y="2188625"/>
            <a:ext cx="838691" cy="369332"/>
          </a:xfrm>
          <a:prstGeom prst="rect">
            <a:avLst/>
          </a:prstGeom>
          <a:noFill/>
        </p:spPr>
        <p:txBody>
          <a:bodyPr wrap="none" rtlCol="0">
            <a:spAutoFit/>
          </a:bodyPr>
          <a:lstStyle/>
          <a:p>
            <a:r>
              <a:rPr lang="en-US" sz="1800" dirty="0">
                <a:latin typeface="+mn-lt"/>
              </a:rPr>
              <a:t>TPUv1</a:t>
            </a:r>
            <a:endParaRPr lang="es-ES" sz="1800" dirty="0">
              <a:latin typeface="+mn-lt"/>
            </a:endParaRPr>
          </a:p>
        </p:txBody>
      </p:sp>
      <p:pic>
        <p:nvPicPr>
          <p:cNvPr id="38" name="Imagen 37">
            <a:extLst>
              <a:ext uri="{FF2B5EF4-FFF2-40B4-BE49-F238E27FC236}">
                <a16:creationId xmlns:a16="http://schemas.microsoft.com/office/drawing/2014/main" id="{9CAC3593-9BC8-A686-C037-D8E96C94F474}"/>
              </a:ext>
            </a:extLst>
          </p:cNvPr>
          <p:cNvPicPr>
            <a:picLocks noChangeAspect="1"/>
          </p:cNvPicPr>
          <p:nvPr/>
        </p:nvPicPr>
        <p:blipFill>
          <a:blip r:embed="rId9"/>
          <a:stretch>
            <a:fillRect/>
          </a:stretch>
        </p:blipFill>
        <p:spPr>
          <a:xfrm rot="2094021">
            <a:off x="10464619" y="1410691"/>
            <a:ext cx="928965" cy="894802"/>
          </a:xfrm>
          <a:prstGeom prst="rect">
            <a:avLst/>
          </a:prstGeom>
        </p:spPr>
      </p:pic>
      <p:sp>
        <p:nvSpPr>
          <p:cNvPr id="40" name="Marcador de contenido 2">
            <a:extLst>
              <a:ext uri="{FF2B5EF4-FFF2-40B4-BE49-F238E27FC236}">
                <a16:creationId xmlns:a16="http://schemas.microsoft.com/office/drawing/2014/main" id="{84446BAD-3E0E-C051-608A-ECDFF9965CC2}"/>
              </a:ext>
            </a:extLst>
          </p:cNvPr>
          <p:cNvSpPr txBox="1">
            <a:spLocks/>
          </p:cNvSpPr>
          <p:nvPr/>
        </p:nvSpPr>
        <p:spPr>
          <a:xfrm>
            <a:off x="8107894" y="3069573"/>
            <a:ext cx="3297969" cy="1678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marL="285750" indent="-285750">
              <a:lnSpc>
                <a:spcPct val="150000"/>
              </a:lnSpc>
              <a:buFont typeface="Arial" panose="020B0604020202020204" pitchFamily="34" charset="0"/>
              <a:buChar char="•"/>
            </a:pPr>
            <a:r>
              <a:rPr lang="en-US" sz="1800" dirty="0">
                <a:solidFill>
                  <a:schemeClr val="bg1"/>
                </a:solidFill>
                <a:latin typeface="+mn-lt"/>
              </a:rPr>
              <a:t>More availability.</a:t>
            </a:r>
          </a:p>
          <a:p>
            <a:pPr marL="285750" indent="-285750">
              <a:lnSpc>
                <a:spcPct val="150000"/>
              </a:lnSpc>
              <a:buFont typeface="Arial" panose="020B0604020202020204" pitchFamily="34" charset="0"/>
              <a:buChar char="•"/>
            </a:pPr>
            <a:r>
              <a:rPr lang="en-US" sz="1800" dirty="0">
                <a:solidFill>
                  <a:schemeClr val="bg1"/>
                </a:solidFill>
                <a:latin typeface="+mn-lt"/>
              </a:rPr>
              <a:t>More </a:t>
            </a:r>
            <a:r>
              <a:rPr lang="en-US" sz="1800" dirty="0" err="1">
                <a:solidFill>
                  <a:schemeClr val="bg1"/>
                </a:solidFill>
                <a:latin typeface="+mn-lt"/>
              </a:rPr>
              <a:t>vRAM</a:t>
            </a:r>
            <a:r>
              <a:rPr lang="en-US" sz="1800" dirty="0">
                <a:solidFill>
                  <a:schemeClr val="bg1"/>
                </a:solidFill>
                <a:latin typeface="+mn-lt"/>
              </a:rPr>
              <a:t>: 16 vs. 8GB.</a:t>
            </a:r>
          </a:p>
          <a:p>
            <a:pPr marL="285750" indent="-285750">
              <a:lnSpc>
                <a:spcPct val="150000"/>
              </a:lnSpc>
              <a:buFont typeface="Arial" panose="020B0604020202020204" pitchFamily="34" charset="0"/>
              <a:buChar char="•"/>
            </a:pPr>
            <a:endParaRPr lang="es-ES" sz="1800" dirty="0">
              <a:solidFill>
                <a:schemeClr val="bg1"/>
              </a:solidFill>
              <a:latin typeface="+mn-lt"/>
            </a:endParaRPr>
          </a:p>
        </p:txBody>
      </p:sp>
    </p:spTree>
    <p:extLst>
      <p:ext uri="{BB962C8B-B14F-4D97-AF65-F5344CB8AC3E}">
        <p14:creationId xmlns:p14="http://schemas.microsoft.com/office/powerpoint/2010/main" val="164829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Tensor truncation and padding</a:t>
            </a:r>
            <a:endParaRPr lang="es-ES" sz="3200" dirty="0">
              <a:solidFill>
                <a:schemeClr val="accent1">
                  <a:lumMod val="75000"/>
                </a:schemeClr>
              </a:solidFill>
              <a:latin typeface="+mj-lt"/>
            </a:endParaRPr>
          </a:p>
        </p:txBody>
      </p:sp>
      <p:sp>
        <p:nvSpPr>
          <p:cNvPr id="3" name="CuadroTexto 2">
            <a:extLst>
              <a:ext uri="{FF2B5EF4-FFF2-40B4-BE49-F238E27FC236}">
                <a16:creationId xmlns:a16="http://schemas.microsoft.com/office/drawing/2014/main" id="{5112A910-919B-3D9F-6DC8-943EB7CCE577}"/>
              </a:ext>
            </a:extLst>
          </p:cNvPr>
          <p:cNvSpPr txBox="1"/>
          <p:nvPr/>
        </p:nvSpPr>
        <p:spPr>
          <a:xfrm>
            <a:off x="900603" y="1469775"/>
            <a:ext cx="8444408" cy="1754326"/>
          </a:xfrm>
          <a:prstGeom prst="rect">
            <a:avLst/>
          </a:prstGeom>
          <a:noFill/>
        </p:spPr>
        <p:txBody>
          <a:bodyPr wrap="square" rtlCol="0">
            <a:spAutoFit/>
          </a:bodyPr>
          <a:lstStyle/>
          <a:p>
            <a:pPr marL="285750" indent="-285750" algn="just">
              <a:buClr>
                <a:schemeClr val="bg1"/>
              </a:buClr>
              <a:buFont typeface="Arial" panose="020B0604020202020204" pitchFamily="34" charset="0"/>
              <a:buChar char="•"/>
            </a:pPr>
            <a:r>
              <a:rPr lang="en-US" sz="1800" dirty="0">
                <a:solidFill>
                  <a:schemeClr val="bg1"/>
                </a:solidFill>
                <a:latin typeface="+mn-lt"/>
              </a:rPr>
              <a:t>Tensor need to be the same size in order to parallelize computations.</a:t>
            </a:r>
          </a:p>
          <a:p>
            <a:pPr marL="285750" indent="-285750" algn="just">
              <a:buClr>
                <a:schemeClr val="bg1"/>
              </a:buClr>
              <a:buFont typeface="Arial" panose="020B0604020202020204" pitchFamily="34" charset="0"/>
              <a:buChar char="•"/>
            </a:pPr>
            <a:endParaRPr lang="en-US" sz="1800" dirty="0">
              <a:solidFill>
                <a:schemeClr val="bg1"/>
              </a:solidFill>
              <a:latin typeface="+mn-lt"/>
            </a:endParaRPr>
          </a:p>
          <a:p>
            <a:pPr marL="285750" indent="-285750" algn="just">
              <a:buClr>
                <a:schemeClr val="bg1"/>
              </a:buClr>
              <a:buFont typeface="Arial" panose="020B0604020202020204" pitchFamily="34" charset="0"/>
              <a:buChar char="•"/>
            </a:pPr>
            <a:r>
              <a:rPr lang="en-US" sz="1800" dirty="0">
                <a:solidFill>
                  <a:schemeClr val="bg1"/>
                </a:solidFill>
                <a:latin typeface="+mn-lt"/>
              </a:rPr>
              <a:t>Truncate or pad the examples to a fixed length to solve this issue.</a:t>
            </a:r>
          </a:p>
          <a:p>
            <a:pPr marL="285750" indent="-285750" algn="just">
              <a:buClr>
                <a:schemeClr val="bg1"/>
              </a:buClr>
              <a:buFont typeface="Arial" panose="020B0604020202020204" pitchFamily="34" charset="0"/>
              <a:buChar char="•"/>
            </a:pPr>
            <a:endParaRPr lang="en-US" sz="1800" dirty="0">
              <a:solidFill>
                <a:schemeClr val="bg1"/>
              </a:solidFill>
              <a:latin typeface="+mn-lt"/>
            </a:endParaRPr>
          </a:p>
          <a:p>
            <a:pPr marL="285750" indent="-285750" algn="just">
              <a:buClr>
                <a:schemeClr val="bg1"/>
              </a:buClr>
              <a:buFont typeface="Arial" panose="020B0604020202020204" pitchFamily="34" charset="0"/>
              <a:buChar char="•"/>
            </a:pPr>
            <a:r>
              <a:rPr lang="en-US" sz="1800" dirty="0">
                <a:solidFill>
                  <a:schemeClr val="bg1"/>
                </a:solidFill>
                <a:latin typeface="+mn-lt"/>
              </a:rPr>
              <a:t>In decoder-only models, pad to the left to keep semantics.</a:t>
            </a:r>
          </a:p>
          <a:p>
            <a:pPr marL="285750" lvl="6" indent="-285750" algn="just">
              <a:buClr>
                <a:schemeClr val="bg1"/>
              </a:buClr>
              <a:buFont typeface="Arial" panose="020B0604020202020204" pitchFamily="34" charset="0"/>
              <a:buChar char="•"/>
            </a:pPr>
            <a:endParaRPr lang="es-ES" sz="1800" dirty="0">
              <a:solidFill>
                <a:schemeClr val="bg1"/>
              </a:solidFill>
              <a:latin typeface="+mn-lt"/>
            </a:endParaRPr>
          </a:p>
        </p:txBody>
      </p:sp>
      <p:sp>
        <p:nvSpPr>
          <p:cNvPr id="5" name="CuadroTexto 4">
            <a:extLst>
              <a:ext uri="{FF2B5EF4-FFF2-40B4-BE49-F238E27FC236}">
                <a16:creationId xmlns:a16="http://schemas.microsoft.com/office/drawing/2014/main" id="{254FC03A-6140-395D-E23F-717FA4860152}"/>
              </a:ext>
            </a:extLst>
          </p:cNvPr>
          <p:cNvSpPr txBox="1"/>
          <p:nvPr/>
        </p:nvSpPr>
        <p:spPr>
          <a:xfrm>
            <a:off x="3618140" y="5384645"/>
            <a:ext cx="4955720" cy="738664"/>
          </a:xfrm>
          <a:prstGeom prst="rect">
            <a:avLst/>
          </a:prstGeom>
          <a:noFill/>
        </p:spPr>
        <p:txBody>
          <a:bodyPr wrap="square" rtlCol="0">
            <a:spAutoFit/>
          </a:bodyPr>
          <a:lstStyle/>
          <a:p>
            <a:pPr algn="ctr"/>
            <a:r>
              <a:rPr lang="en-US" sz="1400" dirty="0">
                <a:solidFill>
                  <a:schemeClr val="bg1"/>
                </a:solidFill>
                <a:latin typeface="+mn-lt"/>
              </a:rPr>
              <a:t>In decoder-only models, since output becomes the input, right padding would break the sentences, </a:t>
            </a:r>
            <a:r>
              <a:rPr lang="en-US" sz="1400" dirty="0" err="1">
                <a:solidFill>
                  <a:schemeClr val="bg1"/>
                </a:solidFill>
                <a:latin typeface="+mn-lt"/>
              </a:rPr>
              <a:t>difficulting</a:t>
            </a:r>
            <a:r>
              <a:rPr lang="en-US" sz="1400" dirty="0">
                <a:solidFill>
                  <a:schemeClr val="bg1"/>
                </a:solidFill>
                <a:latin typeface="+mn-lt"/>
              </a:rPr>
              <a:t> the attention mechanism.</a:t>
            </a:r>
            <a:endParaRPr lang="es-ES" dirty="0"/>
          </a:p>
        </p:txBody>
      </p:sp>
      <p:sp>
        <p:nvSpPr>
          <p:cNvPr id="6" name="CuadroTexto 5">
            <a:extLst>
              <a:ext uri="{FF2B5EF4-FFF2-40B4-BE49-F238E27FC236}">
                <a16:creationId xmlns:a16="http://schemas.microsoft.com/office/drawing/2014/main" id="{4AA0A90C-D55F-3825-B2DB-DD5FB996B6BA}"/>
              </a:ext>
            </a:extLst>
          </p:cNvPr>
          <p:cNvSpPr txBox="1"/>
          <p:nvPr/>
        </p:nvSpPr>
        <p:spPr>
          <a:xfrm>
            <a:off x="473528" y="3517511"/>
            <a:ext cx="5391219" cy="369332"/>
          </a:xfrm>
          <a:prstGeom prst="rect">
            <a:avLst/>
          </a:prstGeom>
          <a:noFill/>
        </p:spPr>
        <p:txBody>
          <a:bodyPr wrap="none" rtlCol="0">
            <a:spAutoFit/>
          </a:bodyPr>
          <a:lstStyle/>
          <a:p>
            <a:r>
              <a:rPr lang="en-US" sz="1800" dirty="0">
                <a:solidFill>
                  <a:schemeClr val="accent1">
                    <a:lumMod val="75000"/>
                  </a:schemeClr>
                </a:solidFill>
                <a:latin typeface="+mj-lt"/>
              </a:rPr>
              <a:t>&lt;PAD&gt; &lt;PAD&gt; &lt;PAD&gt; The capital of Spain is </a:t>
            </a:r>
            <a:r>
              <a:rPr lang="en-US" sz="1800" dirty="0">
                <a:solidFill>
                  <a:schemeClr val="accent4">
                    <a:lumMod val="75000"/>
                  </a:schemeClr>
                </a:solidFill>
                <a:latin typeface="+mj-lt"/>
              </a:rPr>
              <a:t>Madrid</a:t>
            </a:r>
            <a:endParaRPr lang="es-ES" sz="1800" dirty="0">
              <a:solidFill>
                <a:schemeClr val="accent4">
                  <a:lumMod val="75000"/>
                </a:schemeClr>
              </a:solidFill>
              <a:latin typeface="+mj-lt"/>
            </a:endParaRPr>
          </a:p>
        </p:txBody>
      </p:sp>
      <p:sp>
        <p:nvSpPr>
          <p:cNvPr id="7" name="CuadroTexto 6">
            <a:extLst>
              <a:ext uri="{FF2B5EF4-FFF2-40B4-BE49-F238E27FC236}">
                <a16:creationId xmlns:a16="http://schemas.microsoft.com/office/drawing/2014/main" id="{4C60E523-349F-69A8-165C-E167938A9F99}"/>
              </a:ext>
            </a:extLst>
          </p:cNvPr>
          <p:cNvSpPr txBox="1"/>
          <p:nvPr/>
        </p:nvSpPr>
        <p:spPr>
          <a:xfrm>
            <a:off x="6327253" y="3517511"/>
            <a:ext cx="5391219" cy="369332"/>
          </a:xfrm>
          <a:prstGeom prst="rect">
            <a:avLst/>
          </a:prstGeom>
          <a:noFill/>
        </p:spPr>
        <p:txBody>
          <a:bodyPr wrap="none" rtlCol="0">
            <a:spAutoFit/>
          </a:bodyPr>
          <a:lstStyle/>
          <a:p>
            <a:r>
              <a:rPr lang="en-US" sz="1800" dirty="0">
                <a:solidFill>
                  <a:schemeClr val="accent1">
                    <a:lumMod val="75000"/>
                  </a:schemeClr>
                </a:solidFill>
                <a:latin typeface="+mj-lt"/>
              </a:rPr>
              <a:t>The capital of Spain is &lt;PAD&gt; &lt;PAD&gt; &lt;PAD&gt; </a:t>
            </a:r>
            <a:r>
              <a:rPr lang="en-US" sz="1800" dirty="0">
                <a:solidFill>
                  <a:schemeClr val="accent4">
                    <a:lumMod val="75000"/>
                  </a:schemeClr>
                </a:solidFill>
                <a:latin typeface="+mj-lt"/>
              </a:rPr>
              <a:t>Madrid</a:t>
            </a:r>
            <a:endParaRPr lang="es-ES" sz="1800" dirty="0">
              <a:solidFill>
                <a:schemeClr val="accent4">
                  <a:lumMod val="75000"/>
                </a:schemeClr>
              </a:solidFill>
              <a:latin typeface="+mj-lt"/>
            </a:endParaRPr>
          </a:p>
        </p:txBody>
      </p:sp>
      <p:sp>
        <p:nvSpPr>
          <p:cNvPr id="8" name="Cerrar llave 7">
            <a:extLst>
              <a:ext uri="{FF2B5EF4-FFF2-40B4-BE49-F238E27FC236}">
                <a16:creationId xmlns:a16="http://schemas.microsoft.com/office/drawing/2014/main" id="{EE18235F-E287-4D4F-0268-69A4FB18F5E2}"/>
              </a:ext>
            </a:extLst>
          </p:cNvPr>
          <p:cNvSpPr/>
          <p:nvPr/>
        </p:nvSpPr>
        <p:spPr>
          <a:xfrm rot="5400000">
            <a:off x="1455888" y="3015146"/>
            <a:ext cx="255959" cy="1910444"/>
          </a:xfrm>
          <a:prstGeom prst="rightBrace">
            <a:avLst>
              <a:gd name="adj1" fmla="val 53616"/>
              <a:gd name="adj2" fmla="val 493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errar llave 9">
            <a:extLst>
              <a:ext uri="{FF2B5EF4-FFF2-40B4-BE49-F238E27FC236}">
                <a16:creationId xmlns:a16="http://schemas.microsoft.com/office/drawing/2014/main" id="{2DF2B76F-9B57-96DA-CB32-3DCDBCDD8660}"/>
              </a:ext>
            </a:extLst>
          </p:cNvPr>
          <p:cNvSpPr/>
          <p:nvPr/>
        </p:nvSpPr>
        <p:spPr>
          <a:xfrm rot="5400000">
            <a:off x="9650111" y="3050896"/>
            <a:ext cx="255960" cy="1910444"/>
          </a:xfrm>
          <a:prstGeom prst="rightBrace">
            <a:avLst>
              <a:gd name="adj1" fmla="val 53616"/>
              <a:gd name="adj2" fmla="val 493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errar llave 10">
            <a:extLst>
              <a:ext uri="{FF2B5EF4-FFF2-40B4-BE49-F238E27FC236}">
                <a16:creationId xmlns:a16="http://schemas.microsoft.com/office/drawing/2014/main" id="{605012F5-8FB6-C150-E603-816D59B96C9C}"/>
              </a:ext>
            </a:extLst>
          </p:cNvPr>
          <p:cNvSpPr/>
          <p:nvPr/>
        </p:nvSpPr>
        <p:spPr>
          <a:xfrm rot="5400000">
            <a:off x="2650782" y="2342784"/>
            <a:ext cx="255960" cy="4300231"/>
          </a:xfrm>
          <a:prstGeom prst="rightBrace">
            <a:avLst>
              <a:gd name="adj1" fmla="val 48994"/>
              <a:gd name="adj2" fmla="val 493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errar llave 11">
            <a:extLst>
              <a:ext uri="{FF2B5EF4-FFF2-40B4-BE49-F238E27FC236}">
                <a16:creationId xmlns:a16="http://schemas.microsoft.com/office/drawing/2014/main" id="{E18DBD01-72CF-ECC8-151F-3370A2371B6C}"/>
              </a:ext>
            </a:extLst>
          </p:cNvPr>
          <p:cNvSpPr/>
          <p:nvPr/>
        </p:nvSpPr>
        <p:spPr>
          <a:xfrm rot="5400000">
            <a:off x="8454042" y="2336981"/>
            <a:ext cx="255960" cy="4302581"/>
          </a:xfrm>
          <a:prstGeom prst="rightBrace">
            <a:avLst>
              <a:gd name="adj1" fmla="val 48994"/>
              <a:gd name="adj2" fmla="val 4939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errar llave 12">
            <a:extLst>
              <a:ext uri="{FF2B5EF4-FFF2-40B4-BE49-F238E27FC236}">
                <a16:creationId xmlns:a16="http://schemas.microsoft.com/office/drawing/2014/main" id="{8D751AC4-5A4B-3216-89EC-D0CD00648CA8}"/>
              </a:ext>
            </a:extLst>
          </p:cNvPr>
          <p:cNvSpPr/>
          <p:nvPr/>
        </p:nvSpPr>
        <p:spPr>
          <a:xfrm rot="5400000">
            <a:off x="11072226" y="4129863"/>
            <a:ext cx="260699" cy="721555"/>
          </a:xfrm>
          <a:prstGeom prst="rightBrace">
            <a:avLst>
              <a:gd name="adj1" fmla="val 40739"/>
              <a:gd name="adj2" fmla="val 49394"/>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accent4">
                  <a:lumMod val="75000"/>
                </a:schemeClr>
              </a:solidFill>
            </a:endParaRPr>
          </a:p>
        </p:txBody>
      </p:sp>
      <p:sp>
        <p:nvSpPr>
          <p:cNvPr id="16" name="Cerrar llave 15">
            <a:extLst>
              <a:ext uri="{FF2B5EF4-FFF2-40B4-BE49-F238E27FC236}">
                <a16:creationId xmlns:a16="http://schemas.microsoft.com/office/drawing/2014/main" id="{542A6020-1966-78E4-B1ED-65CA77D1D269}"/>
              </a:ext>
            </a:extLst>
          </p:cNvPr>
          <p:cNvSpPr/>
          <p:nvPr/>
        </p:nvSpPr>
        <p:spPr>
          <a:xfrm rot="5400000">
            <a:off x="5268967" y="4128687"/>
            <a:ext cx="260698" cy="723905"/>
          </a:xfrm>
          <a:prstGeom prst="rightBrace">
            <a:avLst>
              <a:gd name="adj1" fmla="val 40739"/>
              <a:gd name="adj2" fmla="val 49394"/>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accent4">
                  <a:lumMod val="75000"/>
                </a:schemeClr>
              </a:solidFill>
            </a:endParaRPr>
          </a:p>
        </p:txBody>
      </p:sp>
      <p:sp>
        <p:nvSpPr>
          <p:cNvPr id="19" name="CuadroTexto 18">
            <a:extLst>
              <a:ext uri="{FF2B5EF4-FFF2-40B4-BE49-F238E27FC236}">
                <a16:creationId xmlns:a16="http://schemas.microsoft.com/office/drawing/2014/main" id="{BBA284A4-29D0-15D9-F058-BF9AC5EA28D4}"/>
              </a:ext>
            </a:extLst>
          </p:cNvPr>
          <p:cNvSpPr txBox="1"/>
          <p:nvPr/>
        </p:nvSpPr>
        <p:spPr>
          <a:xfrm>
            <a:off x="2135234" y="4595190"/>
            <a:ext cx="1287055" cy="400110"/>
          </a:xfrm>
          <a:prstGeom prst="rect">
            <a:avLst/>
          </a:prstGeom>
          <a:noFill/>
        </p:spPr>
        <p:txBody>
          <a:bodyPr wrap="square" rtlCol="0">
            <a:spAutoFit/>
          </a:bodyPr>
          <a:lstStyle/>
          <a:p>
            <a:pPr algn="ctr"/>
            <a:r>
              <a:rPr lang="en-US" sz="2000" dirty="0">
                <a:solidFill>
                  <a:schemeClr val="accent1">
                    <a:lumMod val="75000"/>
                  </a:schemeClr>
                </a:solidFill>
                <a:latin typeface="+mn-lt"/>
              </a:rPr>
              <a:t>Input</a:t>
            </a:r>
            <a:endParaRPr lang="es-ES" sz="2000" dirty="0">
              <a:solidFill>
                <a:schemeClr val="accent1">
                  <a:lumMod val="75000"/>
                </a:schemeClr>
              </a:solidFill>
            </a:endParaRPr>
          </a:p>
        </p:txBody>
      </p:sp>
      <p:sp>
        <p:nvSpPr>
          <p:cNvPr id="20" name="CuadroTexto 19">
            <a:extLst>
              <a:ext uri="{FF2B5EF4-FFF2-40B4-BE49-F238E27FC236}">
                <a16:creationId xmlns:a16="http://schemas.microsoft.com/office/drawing/2014/main" id="{D001A9FB-DC9D-3FE5-A56E-33F2A7D4A4E9}"/>
              </a:ext>
            </a:extLst>
          </p:cNvPr>
          <p:cNvSpPr txBox="1"/>
          <p:nvPr/>
        </p:nvSpPr>
        <p:spPr>
          <a:xfrm>
            <a:off x="7938494" y="4595190"/>
            <a:ext cx="1287055" cy="400110"/>
          </a:xfrm>
          <a:prstGeom prst="rect">
            <a:avLst/>
          </a:prstGeom>
          <a:noFill/>
        </p:spPr>
        <p:txBody>
          <a:bodyPr wrap="square" rtlCol="0">
            <a:spAutoFit/>
          </a:bodyPr>
          <a:lstStyle/>
          <a:p>
            <a:pPr algn="ctr"/>
            <a:r>
              <a:rPr lang="en-US" sz="2000" dirty="0">
                <a:solidFill>
                  <a:schemeClr val="accent1">
                    <a:lumMod val="75000"/>
                  </a:schemeClr>
                </a:solidFill>
                <a:latin typeface="+mn-lt"/>
              </a:rPr>
              <a:t>Input</a:t>
            </a:r>
            <a:endParaRPr lang="es-ES" sz="2000" dirty="0">
              <a:solidFill>
                <a:schemeClr val="accent1">
                  <a:lumMod val="75000"/>
                </a:schemeClr>
              </a:solidFill>
            </a:endParaRPr>
          </a:p>
        </p:txBody>
      </p:sp>
      <p:sp>
        <p:nvSpPr>
          <p:cNvPr id="21" name="CuadroTexto 20">
            <a:extLst>
              <a:ext uri="{FF2B5EF4-FFF2-40B4-BE49-F238E27FC236}">
                <a16:creationId xmlns:a16="http://schemas.microsoft.com/office/drawing/2014/main" id="{E4EFB064-65F7-0C8F-01F2-9433FF6AF521}"/>
              </a:ext>
            </a:extLst>
          </p:cNvPr>
          <p:cNvSpPr txBox="1"/>
          <p:nvPr/>
        </p:nvSpPr>
        <p:spPr>
          <a:xfrm>
            <a:off x="10530009" y="4595190"/>
            <a:ext cx="1403981" cy="400110"/>
          </a:xfrm>
          <a:prstGeom prst="rect">
            <a:avLst/>
          </a:prstGeom>
          <a:noFill/>
        </p:spPr>
        <p:txBody>
          <a:bodyPr wrap="square" rtlCol="0">
            <a:spAutoFit/>
          </a:bodyPr>
          <a:lstStyle/>
          <a:p>
            <a:pPr algn="ctr"/>
            <a:r>
              <a:rPr lang="en-US" sz="2000" dirty="0">
                <a:solidFill>
                  <a:schemeClr val="accent4">
                    <a:lumMod val="75000"/>
                  </a:schemeClr>
                </a:solidFill>
                <a:latin typeface="+mn-lt"/>
              </a:rPr>
              <a:t>Prediction</a:t>
            </a:r>
            <a:endParaRPr lang="es-ES" sz="2000" dirty="0">
              <a:solidFill>
                <a:schemeClr val="accent4">
                  <a:lumMod val="75000"/>
                </a:schemeClr>
              </a:solidFill>
            </a:endParaRPr>
          </a:p>
        </p:txBody>
      </p:sp>
      <p:sp>
        <p:nvSpPr>
          <p:cNvPr id="22" name="CuadroTexto 21">
            <a:extLst>
              <a:ext uri="{FF2B5EF4-FFF2-40B4-BE49-F238E27FC236}">
                <a16:creationId xmlns:a16="http://schemas.microsoft.com/office/drawing/2014/main" id="{C285F93F-B68A-E8FD-FECE-1228F0E6E316}"/>
              </a:ext>
            </a:extLst>
          </p:cNvPr>
          <p:cNvSpPr txBox="1"/>
          <p:nvPr/>
        </p:nvSpPr>
        <p:spPr>
          <a:xfrm>
            <a:off x="4683671" y="4575331"/>
            <a:ext cx="1403981" cy="400110"/>
          </a:xfrm>
          <a:prstGeom prst="rect">
            <a:avLst/>
          </a:prstGeom>
          <a:noFill/>
        </p:spPr>
        <p:txBody>
          <a:bodyPr wrap="square" rtlCol="0">
            <a:spAutoFit/>
          </a:bodyPr>
          <a:lstStyle/>
          <a:p>
            <a:pPr algn="ctr"/>
            <a:r>
              <a:rPr lang="en-US" sz="2000" dirty="0">
                <a:solidFill>
                  <a:schemeClr val="accent4">
                    <a:lumMod val="75000"/>
                  </a:schemeClr>
                </a:solidFill>
                <a:latin typeface="+mn-lt"/>
              </a:rPr>
              <a:t>Prediction</a:t>
            </a:r>
            <a:endParaRPr lang="es-ES" sz="2000" dirty="0">
              <a:solidFill>
                <a:schemeClr val="accent4">
                  <a:lumMod val="75000"/>
                </a:schemeClr>
              </a:solidFill>
            </a:endParaRPr>
          </a:p>
        </p:txBody>
      </p:sp>
      <p:sp>
        <p:nvSpPr>
          <p:cNvPr id="23" name="CuadroTexto 22">
            <a:extLst>
              <a:ext uri="{FF2B5EF4-FFF2-40B4-BE49-F238E27FC236}">
                <a16:creationId xmlns:a16="http://schemas.microsoft.com/office/drawing/2014/main" id="{D1BEA8B8-BE84-9CA6-9D3F-F2DE80ADFFF3}"/>
              </a:ext>
            </a:extLst>
          </p:cNvPr>
          <p:cNvSpPr txBox="1"/>
          <p:nvPr/>
        </p:nvSpPr>
        <p:spPr>
          <a:xfrm>
            <a:off x="289930" y="4053893"/>
            <a:ext cx="2587873" cy="369332"/>
          </a:xfrm>
          <a:prstGeom prst="rect">
            <a:avLst/>
          </a:prstGeom>
          <a:noFill/>
        </p:spPr>
        <p:txBody>
          <a:bodyPr wrap="square" rtlCol="0">
            <a:spAutoFit/>
          </a:bodyPr>
          <a:lstStyle/>
          <a:p>
            <a:pPr algn="ctr"/>
            <a:r>
              <a:rPr lang="en-US" sz="1800" dirty="0">
                <a:solidFill>
                  <a:schemeClr val="accent1">
                    <a:lumMod val="75000"/>
                  </a:schemeClr>
                </a:solidFill>
                <a:latin typeface="+mn-lt"/>
              </a:rPr>
              <a:t>Left padding</a:t>
            </a:r>
            <a:endParaRPr lang="es-ES" sz="1800" dirty="0">
              <a:solidFill>
                <a:schemeClr val="accent1">
                  <a:lumMod val="75000"/>
                </a:schemeClr>
              </a:solidFill>
            </a:endParaRPr>
          </a:p>
        </p:txBody>
      </p:sp>
      <p:sp>
        <p:nvSpPr>
          <p:cNvPr id="24" name="CuadroTexto 23">
            <a:extLst>
              <a:ext uri="{FF2B5EF4-FFF2-40B4-BE49-F238E27FC236}">
                <a16:creationId xmlns:a16="http://schemas.microsoft.com/office/drawing/2014/main" id="{7F748B5F-0931-14CE-A216-FA3DC1F97782}"/>
              </a:ext>
            </a:extLst>
          </p:cNvPr>
          <p:cNvSpPr txBox="1"/>
          <p:nvPr/>
        </p:nvSpPr>
        <p:spPr>
          <a:xfrm>
            <a:off x="8484154" y="4086373"/>
            <a:ext cx="2587873" cy="369332"/>
          </a:xfrm>
          <a:prstGeom prst="rect">
            <a:avLst/>
          </a:prstGeom>
          <a:noFill/>
        </p:spPr>
        <p:txBody>
          <a:bodyPr wrap="square" rtlCol="0">
            <a:spAutoFit/>
          </a:bodyPr>
          <a:lstStyle/>
          <a:p>
            <a:pPr algn="ctr"/>
            <a:r>
              <a:rPr lang="en-US" sz="1800" dirty="0">
                <a:solidFill>
                  <a:schemeClr val="accent1">
                    <a:lumMod val="75000"/>
                  </a:schemeClr>
                </a:solidFill>
                <a:latin typeface="+mn-lt"/>
              </a:rPr>
              <a:t>Right padding</a:t>
            </a:r>
            <a:endParaRPr lang="es-ES" sz="1800" dirty="0">
              <a:solidFill>
                <a:schemeClr val="accent1">
                  <a:lumMod val="75000"/>
                </a:schemeClr>
              </a:solidFill>
            </a:endParaRPr>
          </a:p>
        </p:txBody>
      </p:sp>
      <p:cxnSp>
        <p:nvCxnSpPr>
          <p:cNvPr id="26" name="Conector recto 25">
            <a:extLst>
              <a:ext uri="{FF2B5EF4-FFF2-40B4-BE49-F238E27FC236}">
                <a16:creationId xmlns:a16="http://schemas.microsoft.com/office/drawing/2014/main" id="{5459422F-E8B6-AD3A-0251-A623106B5C7C}"/>
              </a:ext>
            </a:extLst>
          </p:cNvPr>
          <p:cNvCxnSpPr/>
          <p:nvPr/>
        </p:nvCxnSpPr>
        <p:spPr>
          <a:xfrm>
            <a:off x="6096000" y="3287660"/>
            <a:ext cx="0" cy="17716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37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n-lt"/>
              </a:rPr>
              <a:t>Experimental setup: </a:t>
            </a:r>
            <a:r>
              <a:rPr lang="en-US" sz="3200" dirty="0">
                <a:solidFill>
                  <a:schemeClr val="accent1">
                    <a:lumMod val="75000"/>
                  </a:schemeClr>
                </a:solidFill>
                <a:latin typeface="+mn-lt"/>
              </a:rPr>
              <a:t>finetuning </a:t>
            </a:r>
            <a:r>
              <a:rPr lang="en-US" sz="3200" dirty="0" err="1">
                <a:solidFill>
                  <a:schemeClr val="accent1">
                    <a:lumMod val="75000"/>
                  </a:schemeClr>
                </a:solidFill>
                <a:latin typeface="+mn-lt"/>
              </a:rPr>
              <a:t>RoBERTa</a:t>
            </a:r>
            <a:endParaRPr lang="es-ES" sz="3200" dirty="0">
              <a:solidFill>
                <a:schemeClr val="accent1">
                  <a:lumMod val="75000"/>
                </a:schemeClr>
              </a:solidFill>
              <a:latin typeface="+mj-lt"/>
            </a:endParaRPr>
          </a:p>
        </p:txBody>
      </p:sp>
      <p:sp>
        <p:nvSpPr>
          <p:cNvPr id="7" name="CuadroTexto 6">
            <a:extLst>
              <a:ext uri="{FF2B5EF4-FFF2-40B4-BE49-F238E27FC236}">
                <a16:creationId xmlns:a16="http://schemas.microsoft.com/office/drawing/2014/main" id="{1F601449-754C-F526-CE8A-AD9E2B27B97F}"/>
              </a:ext>
            </a:extLst>
          </p:cNvPr>
          <p:cNvSpPr txBox="1"/>
          <p:nvPr/>
        </p:nvSpPr>
        <p:spPr>
          <a:xfrm>
            <a:off x="4460266" y="2967335"/>
            <a:ext cx="1590500" cy="461665"/>
          </a:xfrm>
          <a:prstGeom prst="rect">
            <a:avLst/>
          </a:prstGeom>
          <a:noFill/>
        </p:spPr>
        <p:txBody>
          <a:bodyPr wrap="none" rtlCol="0">
            <a:spAutoFit/>
          </a:bodyPr>
          <a:lstStyle/>
          <a:p>
            <a:r>
              <a:rPr lang="en-US" sz="2400" dirty="0">
                <a:solidFill>
                  <a:schemeClr val="bg1"/>
                </a:solidFill>
                <a:latin typeface="+mj-lt"/>
              </a:rPr>
              <a:t>1x T4 GPU</a:t>
            </a:r>
            <a:endParaRPr lang="es-ES" sz="2400" dirty="0">
              <a:solidFill>
                <a:schemeClr val="bg1"/>
              </a:solidFill>
              <a:latin typeface="+mj-lt"/>
            </a:endParaRPr>
          </a:p>
        </p:txBody>
      </p:sp>
      <p:sp>
        <p:nvSpPr>
          <p:cNvPr id="8" name="Rectángulo: esquinas redondeadas 7">
            <a:extLst>
              <a:ext uri="{FF2B5EF4-FFF2-40B4-BE49-F238E27FC236}">
                <a16:creationId xmlns:a16="http://schemas.microsoft.com/office/drawing/2014/main" id="{34F56A24-BFD4-D638-64AF-A2687021C0C1}"/>
              </a:ext>
            </a:extLst>
          </p:cNvPr>
          <p:cNvSpPr/>
          <p:nvPr/>
        </p:nvSpPr>
        <p:spPr>
          <a:xfrm>
            <a:off x="541978" y="2192321"/>
            <a:ext cx="1435692"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Base </a:t>
            </a:r>
            <a:r>
              <a:rPr lang="en-US" sz="1800" dirty="0" err="1">
                <a:solidFill>
                  <a:schemeClr val="tx1"/>
                </a:solidFill>
              </a:rPr>
              <a:t>RoBERTa</a:t>
            </a:r>
            <a:endParaRPr lang="es-ES" sz="1800" dirty="0">
              <a:solidFill>
                <a:schemeClr val="tx1"/>
              </a:solidFill>
            </a:endParaRPr>
          </a:p>
        </p:txBody>
      </p:sp>
      <p:sp>
        <p:nvSpPr>
          <p:cNvPr id="10" name="Rectángulo: esquinas redondeadas 9">
            <a:extLst>
              <a:ext uri="{FF2B5EF4-FFF2-40B4-BE49-F238E27FC236}">
                <a16:creationId xmlns:a16="http://schemas.microsoft.com/office/drawing/2014/main" id="{750E536F-6B68-2D32-7C4C-9CFD4244FF49}"/>
              </a:ext>
            </a:extLst>
          </p:cNvPr>
          <p:cNvSpPr/>
          <p:nvPr/>
        </p:nvSpPr>
        <p:spPr>
          <a:xfrm>
            <a:off x="9351592" y="2192320"/>
            <a:ext cx="2356547"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a:t>
            </a:r>
            <a:r>
              <a:rPr lang="en-US" sz="1800" dirty="0" err="1">
                <a:solidFill>
                  <a:schemeClr val="tx1"/>
                </a:solidFill>
              </a:rPr>
              <a:t>RoBERTa</a:t>
            </a:r>
            <a:endParaRPr lang="es-ES" sz="2400" dirty="0">
              <a:solidFill>
                <a:schemeClr val="tx1"/>
              </a:solidFill>
            </a:endParaRPr>
          </a:p>
        </p:txBody>
      </p:sp>
      <p:cxnSp>
        <p:nvCxnSpPr>
          <p:cNvPr id="11" name="Conector recto 10">
            <a:extLst>
              <a:ext uri="{FF2B5EF4-FFF2-40B4-BE49-F238E27FC236}">
                <a16:creationId xmlns:a16="http://schemas.microsoft.com/office/drawing/2014/main" id="{461E03A6-00F6-5B9A-D232-24C38397BC85}"/>
              </a:ext>
            </a:extLst>
          </p:cNvPr>
          <p:cNvCxnSpPr>
            <a:cxnSpLocks/>
          </p:cNvCxnSpPr>
          <p:nvPr/>
        </p:nvCxnSpPr>
        <p:spPr>
          <a:xfrm>
            <a:off x="5340957" y="2536286"/>
            <a:ext cx="0" cy="4227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7E9624C-445C-A550-15A0-2FEE460854E4}"/>
              </a:ext>
            </a:extLst>
          </p:cNvPr>
          <p:cNvCxnSpPr>
            <a:cxnSpLocks/>
          </p:cNvCxnSpPr>
          <p:nvPr/>
        </p:nvCxnSpPr>
        <p:spPr>
          <a:xfrm>
            <a:off x="6573183" y="2202369"/>
            <a:ext cx="0" cy="34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4C9EA0F-78A1-0D79-F0C5-E80375667FAE}"/>
              </a:ext>
            </a:extLst>
          </p:cNvPr>
          <p:cNvSpPr txBox="1"/>
          <p:nvPr/>
        </p:nvSpPr>
        <p:spPr>
          <a:xfrm>
            <a:off x="5800910" y="1771320"/>
            <a:ext cx="1600118" cy="461665"/>
          </a:xfrm>
          <a:prstGeom prst="rect">
            <a:avLst/>
          </a:prstGeom>
          <a:noFill/>
        </p:spPr>
        <p:txBody>
          <a:bodyPr wrap="none" rtlCol="0">
            <a:spAutoFit/>
          </a:bodyPr>
          <a:lstStyle/>
          <a:p>
            <a:r>
              <a:rPr lang="en-US" sz="2400" dirty="0">
                <a:solidFill>
                  <a:schemeClr val="bg1"/>
                </a:solidFill>
                <a:latin typeface="+mj-lt"/>
              </a:rPr>
              <a:t>2h18m53s</a:t>
            </a:r>
            <a:endParaRPr lang="es-ES" sz="2400" dirty="0">
              <a:solidFill>
                <a:schemeClr val="bg1"/>
              </a:solidFill>
              <a:latin typeface="+mj-lt"/>
            </a:endParaRPr>
          </a:p>
        </p:txBody>
      </p:sp>
      <p:cxnSp>
        <p:nvCxnSpPr>
          <p:cNvPr id="5" name="Conector recto de flecha 4">
            <a:extLst>
              <a:ext uri="{FF2B5EF4-FFF2-40B4-BE49-F238E27FC236}">
                <a16:creationId xmlns:a16="http://schemas.microsoft.com/office/drawing/2014/main" id="{3F8126D1-E4E9-528D-EFCA-7758459F798A}"/>
              </a:ext>
            </a:extLst>
          </p:cNvPr>
          <p:cNvCxnSpPr>
            <a:cxnSpLocks/>
            <a:stCxn id="8" idx="3"/>
            <a:endCxn id="10" idx="1"/>
          </p:cNvCxnSpPr>
          <p:nvPr/>
        </p:nvCxnSpPr>
        <p:spPr>
          <a:xfrm flipV="1">
            <a:off x="1977670" y="2529198"/>
            <a:ext cx="737392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4630BFB-1B0E-FFE0-F437-1B80D9C79A5B}"/>
              </a:ext>
            </a:extLst>
          </p:cNvPr>
          <p:cNvSpPr txBox="1"/>
          <p:nvPr/>
        </p:nvSpPr>
        <p:spPr>
          <a:xfrm>
            <a:off x="4119650" y="5286375"/>
            <a:ext cx="1590500" cy="461665"/>
          </a:xfrm>
          <a:prstGeom prst="rect">
            <a:avLst/>
          </a:prstGeom>
          <a:noFill/>
        </p:spPr>
        <p:txBody>
          <a:bodyPr wrap="none" rtlCol="0">
            <a:spAutoFit/>
          </a:bodyPr>
          <a:lstStyle/>
          <a:p>
            <a:r>
              <a:rPr lang="en-US" sz="2400" dirty="0">
                <a:solidFill>
                  <a:schemeClr val="bg1"/>
                </a:solidFill>
                <a:latin typeface="+mj-lt"/>
              </a:rPr>
              <a:t>1x T4 GPU</a:t>
            </a:r>
            <a:endParaRPr lang="es-ES" sz="2400" dirty="0">
              <a:solidFill>
                <a:schemeClr val="bg1"/>
              </a:solidFill>
              <a:latin typeface="+mj-lt"/>
            </a:endParaRPr>
          </a:p>
        </p:txBody>
      </p:sp>
      <p:sp>
        <p:nvSpPr>
          <p:cNvPr id="24" name="Rectángulo: esquinas redondeadas 23">
            <a:extLst>
              <a:ext uri="{FF2B5EF4-FFF2-40B4-BE49-F238E27FC236}">
                <a16:creationId xmlns:a16="http://schemas.microsoft.com/office/drawing/2014/main" id="{DC0ED53D-2887-3936-6BAE-1A225B91B560}"/>
              </a:ext>
            </a:extLst>
          </p:cNvPr>
          <p:cNvSpPr/>
          <p:nvPr/>
        </p:nvSpPr>
        <p:spPr>
          <a:xfrm>
            <a:off x="541978" y="4734095"/>
            <a:ext cx="1435692"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VMware’s</a:t>
            </a:r>
          </a:p>
          <a:p>
            <a:pPr algn="ctr"/>
            <a:r>
              <a:rPr lang="en-US" sz="1800" dirty="0" err="1">
                <a:solidFill>
                  <a:schemeClr val="tx1"/>
                </a:solidFill>
              </a:rPr>
              <a:t>RoBERTa</a:t>
            </a:r>
            <a:endParaRPr lang="es-ES" sz="1800" dirty="0">
              <a:solidFill>
                <a:schemeClr val="tx1"/>
              </a:solidFill>
            </a:endParaRPr>
          </a:p>
        </p:txBody>
      </p:sp>
      <p:sp>
        <p:nvSpPr>
          <p:cNvPr id="25" name="Rectángulo: esquinas redondeadas 24">
            <a:extLst>
              <a:ext uri="{FF2B5EF4-FFF2-40B4-BE49-F238E27FC236}">
                <a16:creationId xmlns:a16="http://schemas.microsoft.com/office/drawing/2014/main" id="{7267233C-7507-FDBA-0964-1D805851C396}"/>
              </a:ext>
            </a:extLst>
          </p:cNvPr>
          <p:cNvSpPr/>
          <p:nvPr/>
        </p:nvSpPr>
        <p:spPr>
          <a:xfrm>
            <a:off x="9351592" y="4734094"/>
            <a:ext cx="2356551"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reference </a:t>
            </a:r>
            <a:r>
              <a:rPr lang="en-US" sz="1800" dirty="0" err="1">
                <a:solidFill>
                  <a:schemeClr val="tx1"/>
                </a:solidFill>
              </a:rPr>
              <a:t>RoBERTa</a:t>
            </a:r>
            <a:endParaRPr lang="es-ES" sz="1800" dirty="0">
              <a:solidFill>
                <a:schemeClr val="tx1"/>
              </a:solidFill>
            </a:endParaRPr>
          </a:p>
        </p:txBody>
      </p:sp>
      <p:cxnSp>
        <p:nvCxnSpPr>
          <p:cNvPr id="26" name="Conector recto 25">
            <a:extLst>
              <a:ext uri="{FF2B5EF4-FFF2-40B4-BE49-F238E27FC236}">
                <a16:creationId xmlns:a16="http://schemas.microsoft.com/office/drawing/2014/main" id="{D9D43D8F-C0D2-E35B-5BF7-39D13551CA0E}"/>
              </a:ext>
            </a:extLst>
          </p:cNvPr>
          <p:cNvCxnSpPr>
            <a:cxnSpLocks/>
          </p:cNvCxnSpPr>
          <p:nvPr/>
        </p:nvCxnSpPr>
        <p:spPr>
          <a:xfrm>
            <a:off x="4914900" y="5070971"/>
            <a:ext cx="0" cy="2154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7F42B66-0F76-9B87-FA27-D090C74C2BC1}"/>
              </a:ext>
            </a:extLst>
          </p:cNvPr>
          <p:cNvCxnSpPr>
            <a:cxnSpLocks/>
          </p:cNvCxnSpPr>
          <p:nvPr/>
        </p:nvCxnSpPr>
        <p:spPr>
          <a:xfrm>
            <a:off x="6475109" y="4734094"/>
            <a:ext cx="4283" cy="3368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E47F617C-2701-03F5-CC98-36B53C80FF30}"/>
              </a:ext>
            </a:extLst>
          </p:cNvPr>
          <p:cNvSpPr txBox="1"/>
          <p:nvPr/>
        </p:nvSpPr>
        <p:spPr>
          <a:xfrm>
            <a:off x="5710150" y="4257249"/>
            <a:ext cx="1600118" cy="461665"/>
          </a:xfrm>
          <a:prstGeom prst="rect">
            <a:avLst/>
          </a:prstGeom>
          <a:noFill/>
        </p:spPr>
        <p:txBody>
          <a:bodyPr wrap="none" rtlCol="0">
            <a:spAutoFit/>
          </a:bodyPr>
          <a:lstStyle/>
          <a:p>
            <a:r>
              <a:rPr lang="en-US" sz="2400" dirty="0">
                <a:solidFill>
                  <a:schemeClr val="bg1"/>
                </a:solidFill>
                <a:latin typeface="+mj-lt"/>
              </a:rPr>
              <a:t>2h25m39s</a:t>
            </a:r>
            <a:endParaRPr lang="es-ES" sz="2400" dirty="0">
              <a:solidFill>
                <a:schemeClr val="bg1"/>
              </a:solidFill>
              <a:latin typeface="+mj-lt"/>
            </a:endParaRPr>
          </a:p>
        </p:txBody>
      </p:sp>
      <p:cxnSp>
        <p:nvCxnSpPr>
          <p:cNvPr id="29" name="Conector recto de flecha 28">
            <a:extLst>
              <a:ext uri="{FF2B5EF4-FFF2-40B4-BE49-F238E27FC236}">
                <a16:creationId xmlns:a16="http://schemas.microsoft.com/office/drawing/2014/main" id="{6A1EB849-065D-98F9-E44B-3CD132D03AFB}"/>
              </a:ext>
            </a:extLst>
          </p:cNvPr>
          <p:cNvCxnSpPr>
            <a:cxnSpLocks/>
            <a:stCxn id="24" idx="3"/>
            <a:endCxn id="25" idx="1"/>
          </p:cNvCxnSpPr>
          <p:nvPr/>
        </p:nvCxnSpPr>
        <p:spPr>
          <a:xfrm flipV="1">
            <a:off x="1977670" y="5070972"/>
            <a:ext cx="737392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079C7D4E-6E6B-202B-3504-CBBD2603FCBF}"/>
              </a:ext>
            </a:extLst>
          </p:cNvPr>
          <p:cNvCxnSpPr>
            <a:cxnSpLocks/>
          </p:cNvCxnSpPr>
          <p:nvPr/>
        </p:nvCxnSpPr>
        <p:spPr>
          <a:xfrm>
            <a:off x="3850346" y="2061412"/>
            <a:ext cx="0" cy="488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1062187C-E613-DF44-0FDA-0587EFB822D0}"/>
              </a:ext>
            </a:extLst>
          </p:cNvPr>
          <p:cNvSpPr txBox="1"/>
          <p:nvPr/>
        </p:nvSpPr>
        <p:spPr>
          <a:xfrm>
            <a:off x="2785791" y="1605868"/>
            <a:ext cx="2129109" cy="461665"/>
          </a:xfrm>
          <a:prstGeom prst="rect">
            <a:avLst/>
          </a:prstGeom>
          <a:noFill/>
        </p:spPr>
        <p:txBody>
          <a:bodyPr wrap="none" rtlCol="0">
            <a:spAutoFit/>
          </a:bodyPr>
          <a:lstStyle/>
          <a:p>
            <a:r>
              <a:rPr lang="en-US" sz="2400" dirty="0">
                <a:solidFill>
                  <a:schemeClr val="bg1"/>
                </a:solidFill>
                <a:latin typeface="+mj-lt"/>
              </a:rPr>
              <a:t>MRQA sample</a:t>
            </a:r>
            <a:endParaRPr lang="es-ES" sz="2400" dirty="0">
              <a:solidFill>
                <a:schemeClr val="bg1"/>
              </a:solidFill>
              <a:latin typeface="+mj-lt"/>
            </a:endParaRPr>
          </a:p>
        </p:txBody>
      </p:sp>
      <p:cxnSp>
        <p:nvCxnSpPr>
          <p:cNvPr id="38" name="Conector recto 37">
            <a:extLst>
              <a:ext uri="{FF2B5EF4-FFF2-40B4-BE49-F238E27FC236}">
                <a16:creationId xmlns:a16="http://schemas.microsoft.com/office/drawing/2014/main" id="{72D8B764-A22E-905A-1205-413E0CCD0957}"/>
              </a:ext>
            </a:extLst>
          </p:cNvPr>
          <p:cNvCxnSpPr>
            <a:cxnSpLocks/>
          </p:cNvCxnSpPr>
          <p:nvPr/>
        </p:nvCxnSpPr>
        <p:spPr>
          <a:xfrm>
            <a:off x="4298019" y="4421711"/>
            <a:ext cx="0" cy="6492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06EE47F1-2C1A-9B16-42A5-CBB955ACDB2B}"/>
              </a:ext>
            </a:extLst>
          </p:cNvPr>
          <p:cNvSpPr txBox="1"/>
          <p:nvPr/>
        </p:nvSpPr>
        <p:spPr>
          <a:xfrm>
            <a:off x="3233464" y="3966167"/>
            <a:ext cx="2129109" cy="461665"/>
          </a:xfrm>
          <a:prstGeom prst="rect">
            <a:avLst/>
          </a:prstGeom>
          <a:noFill/>
        </p:spPr>
        <p:txBody>
          <a:bodyPr wrap="none" rtlCol="0">
            <a:spAutoFit/>
          </a:bodyPr>
          <a:lstStyle/>
          <a:p>
            <a:r>
              <a:rPr lang="en-US" sz="2400" dirty="0">
                <a:solidFill>
                  <a:schemeClr val="bg1"/>
                </a:solidFill>
                <a:latin typeface="+mj-lt"/>
              </a:rPr>
              <a:t>MRQA sample</a:t>
            </a:r>
            <a:endParaRPr lang="es-ES" sz="2400" dirty="0">
              <a:solidFill>
                <a:schemeClr val="bg1"/>
              </a:solidFill>
              <a:latin typeface="+mj-lt"/>
            </a:endParaRPr>
          </a:p>
        </p:txBody>
      </p:sp>
      <p:sp>
        <p:nvSpPr>
          <p:cNvPr id="6" name="CuadroTexto 5">
            <a:extLst>
              <a:ext uri="{FF2B5EF4-FFF2-40B4-BE49-F238E27FC236}">
                <a16:creationId xmlns:a16="http://schemas.microsoft.com/office/drawing/2014/main" id="{C9C52C12-1D8F-8EF1-D728-C7351D4B07D0}"/>
              </a:ext>
            </a:extLst>
          </p:cNvPr>
          <p:cNvSpPr txBox="1"/>
          <p:nvPr/>
        </p:nvSpPr>
        <p:spPr>
          <a:xfrm>
            <a:off x="216601" y="5881713"/>
            <a:ext cx="1827744" cy="338554"/>
          </a:xfrm>
          <a:prstGeom prst="rect">
            <a:avLst/>
          </a:prstGeom>
          <a:noFill/>
        </p:spPr>
        <p:txBody>
          <a:bodyPr wrap="none" rtlCol="0">
            <a:spAutoFit/>
          </a:bodyPr>
          <a:lstStyle/>
          <a:p>
            <a:r>
              <a:rPr lang="en-US" sz="1600" dirty="0">
                <a:solidFill>
                  <a:schemeClr val="bg1"/>
                </a:solidFill>
                <a:latin typeface="+mn-lt"/>
              </a:rPr>
              <a:t>Reference model!</a:t>
            </a:r>
            <a:endParaRPr lang="es-ES" sz="1600" dirty="0">
              <a:solidFill>
                <a:schemeClr val="bg1"/>
              </a:solidFill>
              <a:latin typeface="+mn-lt"/>
            </a:endParaRPr>
          </a:p>
        </p:txBody>
      </p:sp>
      <p:cxnSp>
        <p:nvCxnSpPr>
          <p:cNvPr id="13" name="Conector recto de flecha 12">
            <a:extLst>
              <a:ext uri="{FF2B5EF4-FFF2-40B4-BE49-F238E27FC236}">
                <a16:creationId xmlns:a16="http://schemas.microsoft.com/office/drawing/2014/main" id="{64CCC7D4-158E-BC57-141F-E87CA5A79127}"/>
              </a:ext>
            </a:extLst>
          </p:cNvPr>
          <p:cNvCxnSpPr>
            <a:cxnSpLocks/>
            <a:stCxn id="6" idx="0"/>
          </p:cNvCxnSpPr>
          <p:nvPr/>
        </p:nvCxnSpPr>
        <p:spPr>
          <a:xfrm flipV="1">
            <a:off x="1130473" y="5517207"/>
            <a:ext cx="129351" cy="36450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50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n-lt"/>
              </a:rPr>
              <a:t>Experimental setup: </a:t>
            </a:r>
            <a:r>
              <a:rPr lang="en-US" sz="3200" dirty="0">
                <a:solidFill>
                  <a:schemeClr val="accent1">
                    <a:lumMod val="75000"/>
                  </a:schemeClr>
                </a:solidFill>
                <a:latin typeface="+mn-lt"/>
              </a:rPr>
              <a:t>finetuning T5</a:t>
            </a:r>
            <a:endParaRPr lang="es-ES" sz="3200" dirty="0">
              <a:solidFill>
                <a:schemeClr val="accent1">
                  <a:lumMod val="75000"/>
                </a:schemeClr>
              </a:solidFill>
              <a:latin typeface="+mj-lt"/>
            </a:endParaRPr>
          </a:p>
        </p:txBody>
      </p:sp>
      <p:sp>
        <p:nvSpPr>
          <p:cNvPr id="7" name="CuadroTexto 6">
            <a:extLst>
              <a:ext uri="{FF2B5EF4-FFF2-40B4-BE49-F238E27FC236}">
                <a16:creationId xmlns:a16="http://schemas.microsoft.com/office/drawing/2014/main" id="{1F601449-754C-F526-CE8A-AD9E2B27B97F}"/>
              </a:ext>
            </a:extLst>
          </p:cNvPr>
          <p:cNvSpPr txBox="1"/>
          <p:nvPr/>
        </p:nvSpPr>
        <p:spPr>
          <a:xfrm>
            <a:off x="4602857" y="2251702"/>
            <a:ext cx="1590500" cy="338554"/>
          </a:xfrm>
          <a:prstGeom prst="rect">
            <a:avLst/>
          </a:prstGeom>
          <a:noFill/>
        </p:spPr>
        <p:txBody>
          <a:bodyPr wrap="square" rtlCol="0">
            <a:spAutoFit/>
          </a:bodyPr>
          <a:lstStyle/>
          <a:p>
            <a:pPr algn="ctr"/>
            <a:r>
              <a:rPr lang="en-US" sz="1600" dirty="0">
                <a:solidFill>
                  <a:schemeClr val="bg1"/>
                </a:solidFill>
                <a:latin typeface="+mj-lt"/>
              </a:rPr>
              <a:t>1x T4 GPU</a:t>
            </a:r>
            <a:endParaRPr lang="es-ES" sz="1600" dirty="0">
              <a:solidFill>
                <a:schemeClr val="bg1"/>
              </a:solidFill>
              <a:latin typeface="+mj-lt"/>
            </a:endParaRPr>
          </a:p>
        </p:txBody>
      </p:sp>
      <p:sp>
        <p:nvSpPr>
          <p:cNvPr id="8" name="Rectángulo: esquinas redondeadas 7">
            <a:extLst>
              <a:ext uri="{FF2B5EF4-FFF2-40B4-BE49-F238E27FC236}">
                <a16:creationId xmlns:a16="http://schemas.microsoft.com/office/drawing/2014/main" id="{34F56A24-BFD4-D638-64AF-A2687021C0C1}"/>
              </a:ext>
            </a:extLst>
          </p:cNvPr>
          <p:cNvSpPr/>
          <p:nvPr/>
        </p:nvSpPr>
        <p:spPr>
          <a:xfrm>
            <a:off x="602773" y="1824950"/>
            <a:ext cx="1787999" cy="4884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T5 Base</a:t>
            </a:r>
            <a:endParaRPr lang="es-ES" sz="1800" dirty="0">
              <a:solidFill>
                <a:schemeClr val="tx1"/>
              </a:solidFill>
            </a:endParaRPr>
          </a:p>
        </p:txBody>
      </p:sp>
      <p:sp>
        <p:nvSpPr>
          <p:cNvPr id="10" name="Rectángulo: esquinas redondeadas 9">
            <a:extLst>
              <a:ext uri="{FF2B5EF4-FFF2-40B4-BE49-F238E27FC236}">
                <a16:creationId xmlns:a16="http://schemas.microsoft.com/office/drawing/2014/main" id="{750E536F-6B68-2D32-7C4C-9CFD4244FF49}"/>
              </a:ext>
            </a:extLst>
          </p:cNvPr>
          <p:cNvSpPr/>
          <p:nvPr/>
        </p:nvSpPr>
        <p:spPr>
          <a:xfrm>
            <a:off x="8804141" y="1818632"/>
            <a:ext cx="2229289" cy="4947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T5 Base</a:t>
            </a:r>
            <a:endParaRPr lang="es-ES" sz="2400" dirty="0">
              <a:solidFill>
                <a:schemeClr val="tx1"/>
              </a:solidFill>
            </a:endParaRPr>
          </a:p>
        </p:txBody>
      </p:sp>
      <p:cxnSp>
        <p:nvCxnSpPr>
          <p:cNvPr id="11" name="Conector recto 10">
            <a:extLst>
              <a:ext uri="{FF2B5EF4-FFF2-40B4-BE49-F238E27FC236}">
                <a16:creationId xmlns:a16="http://schemas.microsoft.com/office/drawing/2014/main" id="{461E03A6-00F6-5B9A-D232-24C38397BC85}"/>
              </a:ext>
            </a:extLst>
          </p:cNvPr>
          <p:cNvCxnSpPr>
            <a:cxnSpLocks/>
          </p:cNvCxnSpPr>
          <p:nvPr/>
        </p:nvCxnSpPr>
        <p:spPr>
          <a:xfrm>
            <a:off x="5398107" y="2069154"/>
            <a:ext cx="0" cy="244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7E9624C-445C-A550-15A0-2FEE460854E4}"/>
              </a:ext>
            </a:extLst>
          </p:cNvPr>
          <p:cNvCxnSpPr>
            <a:cxnSpLocks/>
            <a:stCxn id="15" idx="2"/>
          </p:cNvCxnSpPr>
          <p:nvPr/>
        </p:nvCxnSpPr>
        <p:spPr>
          <a:xfrm>
            <a:off x="6683657" y="1796530"/>
            <a:ext cx="0" cy="252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4C9EA0F-78A1-0D79-F0C5-E80375667FAE}"/>
              </a:ext>
            </a:extLst>
          </p:cNvPr>
          <p:cNvSpPr txBox="1"/>
          <p:nvPr/>
        </p:nvSpPr>
        <p:spPr>
          <a:xfrm>
            <a:off x="5883598" y="1457976"/>
            <a:ext cx="1600118" cy="338554"/>
          </a:xfrm>
          <a:prstGeom prst="rect">
            <a:avLst/>
          </a:prstGeom>
          <a:noFill/>
        </p:spPr>
        <p:txBody>
          <a:bodyPr wrap="square" rtlCol="0">
            <a:spAutoFit/>
          </a:bodyPr>
          <a:lstStyle/>
          <a:p>
            <a:pPr algn="ctr"/>
            <a:r>
              <a:rPr lang="en-US" sz="1600" dirty="0">
                <a:solidFill>
                  <a:schemeClr val="bg1"/>
                </a:solidFill>
                <a:latin typeface="+mj-lt"/>
              </a:rPr>
              <a:t>2h56m32s</a:t>
            </a:r>
            <a:endParaRPr lang="es-ES" sz="1600" dirty="0">
              <a:solidFill>
                <a:schemeClr val="bg1"/>
              </a:solidFill>
              <a:latin typeface="+mj-lt"/>
            </a:endParaRPr>
          </a:p>
        </p:txBody>
      </p:sp>
      <p:cxnSp>
        <p:nvCxnSpPr>
          <p:cNvPr id="5" name="Conector recto de flecha 4">
            <a:extLst>
              <a:ext uri="{FF2B5EF4-FFF2-40B4-BE49-F238E27FC236}">
                <a16:creationId xmlns:a16="http://schemas.microsoft.com/office/drawing/2014/main" id="{3F8126D1-E4E9-528D-EFCA-7758459F798A}"/>
              </a:ext>
            </a:extLst>
          </p:cNvPr>
          <p:cNvCxnSpPr>
            <a:cxnSpLocks/>
            <a:stCxn id="8" idx="3"/>
            <a:endCxn id="10" idx="1"/>
          </p:cNvCxnSpPr>
          <p:nvPr/>
        </p:nvCxnSpPr>
        <p:spPr>
          <a:xfrm flipV="1">
            <a:off x="2390772" y="2065997"/>
            <a:ext cx="6413369" cy="31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079C7D4E-6E6B-202B-3504-CBBD2603FCBF}"/>
              </a:ext>
            </a:extLst>
          </p:cNvPr>
          <p:cNvCxnSpPr>
            <a:cxnSpLocks/>
          </p:cNvCxnSpPr>
          <p:nvPr/>
        </p:nvCxnSpPr>
        <p:spPr>
          <a:xfrm>
            <a:off x="3792866" y="1824950"/>
            <a:ext cx="0" cy="2661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1062187C-E613-DF44-0FDA-0587EFB822D0}"/>
              </a:ext>
            </a:extLst>
          </p:cNvPr>
          <p:cNvSpPr txBox="1"/>
          <p:nvPr/>
        </p:nvSpPr>
        <p:spPr>
          <a:xfrm>
            <a:off x="2761164" y="1485894"/>
            <a:ext cx="2129109" cy="338554"/>
          </a:xfrm>
          <a:prstGeom prst="rect">
            <a:avLst/>
          </a:prstGeom>
          <a:noFill/>
        </p:spPr>
        <p:txBody>
          <a:bodyPr wrap="square" rtlCol="0">
            <a:spAutoFit/>
          </a:bodyPr>
          <a:lstStyle/>
          <a:p>
            <a:pPr algn="ctr"/>
            <a:r>
              <a:rPr lang="en-US" sz="1600" dirty="0">
                <a:solidFill>
                  <a:schemeClr val="bg1"/>
                </a:solidFill>
                <a:latin typeface="+mj-lt"/>
              </a:rPr>
              <a:t>MRQA sample</a:t>
            </a:r>
            <a:endParaRPr lang="es-ES" sz="1600" dirty="0">
              <a:solidFill>
                <a:schemeClr val="bg1"/>
              </a:solidFill>
              <a:latin typeface="+mj-lt"/>
            </a:endParaRPr>
          </a:p>
        </p:txBody>
      </p:sp>
      <p:sp>
        <p:nvSpPr>
          <p:cNvPr id="44" name="CuadroTexto 43">
            <a:extLst>
              <a:ext uri="{FF2B5EF4-FFF2-40B4-BE49-F238E27FC236}">
                <a16:creationId xmlns:a16="http://schemas.microsoft.com/office/drawing/2014/main" id="{BBB08B17-B005-4237-7CA0-20DB9D6DE255}"/>
              </a:ext>
            </a:extLst>
          </p:cNvPr>
          <p:cNvSpPr txBox="1"/>
          <p:nvPr/>
        </p:nvSpPr>
        <p:spPr>
          <a:xfrm>
            <a:off x="4695539" y="3513952"/>
            <a:ext cx="1590500" cy="338554"/>
          </a:xfrm>
          <a:prstGeom prst="rect">
            <a:avLst/>
          </a:prstGeom>
          <a:noFill/>
        </p:spPr>
        <p:txBody>
          <a:bodyPr wrap="square" rtlCol="0">
            <a:spAutoFit/>
          </a:bodyPr>
          <a:lstStyle/>
          <a:p>
            <a:pPr algn="ctr"/>
            <a:r>
              <a:rPr lang="en-US" sz="1600" dirty="0">
                <a:solidFill>
                  <a:schemeClr val="bg1"/>
                </a:solidFill>
                <a:latin typeface="+mj-lt"/>
              </a:rPr>
              <a:t>1x T4 GPU</a:t>
            </a:r>
            <a:endParaRPr lang="es-ES" sz="1600" dirty="0">
              <a:solidFill>
                <a:schemeClr val="bg1"/>
              </a:solidFill>
              <a:latin typeface="+mj-lt"/>
            </a:endParaRPr>
          </a:p>
        </p:txBody>
      </p:sp>
      <p:sp>
        <p:nvSpPr>
          <p:cNvPr id="45" name="Rectángulo: esquinas redondeadas 44">
            <a:extLst>
              <a:ext uri="{FF2B5EF4-FFF2-40B4-BE49-F238E27FC236}">
                <a16:creationId xmlns:a16="http://schemas.microsoft.com/office/drawing/2014/main" id="{B702E78C-46A5-E09E-D23A-17C44B97A0C7}"/>
              </a:ext>
            </a:extLst>
          </p:cNvPr>
          <p:cNvSpPr/>
          <p:nvPr/>
        </p:nvSpPr>
        <p:spPr>
          <a:xfrm>
            <a:off x="602774" y="3060096"/>
            <a:ext cx="1788000" cy="4884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T5 Small</a:t>
            </a:r>
            <a:endParaRPr lang="es-ES" sz="1800" dirty="0">
              <a:solidFill>
                <a:schemeClr val="tx1"/>
              </a:solidFill>
            </a:endParaRPr>
          </a:p>
        </p:txBody>
      </p:sp>
      <p:sp>
        <p:nvSpPr>
          <p:cNvPr id="46" name="Rectángulo: esquinas redondeadas 45">
            <a:extLst>
              <a:ext uri="{FF2B5EF4-FFF2-40B4-BE49-F238E27FC236}">
                <a16:creationId xmlns:a16="http://schemas.microsoft.com/office/drawing/2014/main" id="{853BC321-81F7-1EF8-55C4-4621E68DADCB}"/>
              </a:ext>
            </a:extLst>
          </p:cNvPr>
          <p:cNvSpPr/>
          <p:nvPr/>
        </p:nvSpPr>
        <p:spPr>
          <a:xfrm>
            <a:off x="8804141" y="3053778"/>
            <a:ext cx="2229293" cy="4947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T5 Small</a:t>
            </a:r>
            <a:endParaRPr lang="es-ES" sz="2400" dirty="0">
              <a:solidFill>
                <a:schemeClr val="tx1"/>
              </a:solidFill>
            </a:endParaRPr>
          </a:p>
        </p:txBody>
      </p:sp>
      <p:cxnSp>
        <p:nvCxnSpPr>
          <p:cNvPr id="47" name="Conector recto 46">
            <a:extLst>
              <a:ext uri="{FF2B5EF4-FFF2-40B4-BE49-F238E27FC236}">
                <a16:creationId xmlns:a16="http://schemas.microsoft.com/office/drawing/2014/main" id="{F3B141F9-31D6-F622-9904-B82CF242D148}"/>
              </a:ext>
            </a:extLst>
          </p:cNvPr>
          <p:cNvCxnSpPr>
            <a:cxnSpLocks/>
          </p:cNvCxnSpPr>
          <p:nvPr/>
        </p:nvCxnSpPr>
        <p:spPr>
          <a:xfrm>
            <a:off x="5490789" y="3316524"/>
            <a:ext cx="0" cy="244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F7A6C67C-C6A9-D347-FBAD-7C487600B1F7}"/>
              </a:ext>
            </a:extLst>
          </p:cNvPr>
          <p:cNvCxnSpPr>
            <a:cxnSpLocks/>
            <a:stCxn id="49" idx="2"/>
          </p:cNvCxnSpPr>
          <p:nvPr/>
        </p:nvCxnSpPr>
        <p:spPr>
          <a:xfrm>
            <a:off x="6804020" y="3125551"/>
            <a:ext cx="0" cy="1954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E4573304-E884-B011-C03A-D7FEF067E8A5}"/>
              </a:ext>
            </a:extLst>
          </p:cNvPr>
          <p:cNvSpPr txBox="1"/>
          <p:nvPr/>
        </p:nvSpPr>
        <p:spPr>
          <a:xfrm>
            <a:off x="6003961" y="2786997"/>
            <a:ext cx="1600118" cy="338554"/>
          </a:xfrm>
          <a:prstGeom prst="rect">
            <a:avLst/>
          </a:prstGeom>
          <a:noFill/>
        </p:spPr>
        <p:txBody>
          <a:bodyPr wrap="square" rtlCol="0">
            <a:spAutoFit/>
          </a:bodyPr>
          <a:lstStyle/>
          <a:p>
            <a:pPr algn="ctr"/>
            <a:r>
              <a:rPr lang="en-US" sz="1600" dirty="0">
                <a:solidFill>
                  <a:schemeClr val="bg1"/>
                </a:solidFill>
                <a:latin typeface="+mj-lt"/>
              </a:rPr>
              <a:t>2h49m43s</a:t>
            </a:r>
            <a:endParaRPr lang="es-ES" sz="1600" dirty="0">
              <a:solidFill>
                <a:schemeClr val="bg1"/>
              </a:solidFill>
              <a:latin typeface="+mj-lt"/>
            </a:endParaRPr>
          </a:p>
        </p:txBody>
      </p:sp>
      <p:cxnSp>
        <p:nvCxnSpPr>
          <p:cNvPr id="50" name="Conector recto de flecha 49">
            <a:extLst>
              <a:ext uri="{FF2B5EF4-FFF2-40B4-BE49-F238E27FC236}">
                <a16:creationId xmlns:a16="http://schemas.microsoft.com/office/drawing/2014/main" id="{B255B4B5-F7EE-D3B4-4075-B7941BB237D9}"/>
              </a:ext>
            </a:extLst>
          </p:cNvPr>
          <p:cNvCxnSpPr>
            <a:cxnSpLocks/>
            <a:stCxn id="45" idx="3"/>
            <a:endCxn id="46" idx="1"/>
          </p:cNvCxnSpPr>
          <p:nvPr/>
        </p:nvCxnSpPr>
        <p:spPr>
          <a:xfrm flipV="1">
            <a:off x="2390774" y="3301143"/>
            <a:ext cx="6413367" cy="31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8E0B8EDC-9CD1-27E5-3C9F-F4952A33FC80}"/>
              </a:ext>
            </a:extLst>
          </p:cNvPr>
          <p:cNvCxnSpPr>
            <a:cxnSpLocks/>
          </p:cNvCxnSpPr>
          <p:nvPr/>
        </p:nvCxnSpPr>
        <p:spPr>
          <a:xfrm>
            <a:off x="4145291" y="3053778"/>
            <a:ext cx="0" cy="2661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CuadroTexto 51">
            <a:extLst>
              <a:ext uri="{FF2B5EF4-FFF2-40B4-BE49-F238E27FC236}">
                <a16:creationId xmlns:a16="http://schemas.microsoft.com/office/drawing/2014/main" id="{8427FC4B-455D-01A3-917A-80ED3BEB12CF}"/>
              </a:ext>
            </a:extLst>
          </p:cNvPr>
          <p:cNvSpPr txBox="1"/>
          <p:nvPr/>
        </p:nvSpPr>
        <p:spPr>
          <a:xfrm>
            <a:off x="3087780" y="2729384"/>
            <a:ext cx="2129109" cy="338554"/>
          </a:xfrm>
          <a:prstGeom prst="rect">
            <a:avLst/>
          </a:prstGeom>
          <a:noFill/>
        </p:spPr>
        <p:txBody>
          <a:bodyPr wrap="square" rtlCol="0">
            <a:spAutoFit/>
          </a:bodyPr>
          <a:lstStyle/>
          <a:p>
            <a:pPr algn="ctr"/>
            <a:r>
              <a:rPr lang="en-US" sz="1600" dirty="0">
                <a:solidFill>
                  <a:schemeClr val="bg1"/>
                </a:solidFill>
                <a:latin typeface="+mj-lt"/>
              </a:rPr>
              <a:t>MRQA sample</a:t>
            </a:r>
            <a:endParaRPr lang="es-ES" sz="1600" dirty="0">
              <a:solidFill>
                <a:schemeClr val="bg1"/>
              </a:solidFill>
              <a:latin typeface="+mj-lt"/>
            </a:endParaRPr>
          </a:p>
        </p:txBody>
      </p:sp>
      <p:sp>
        <p:nvSpPr>
          <p:cNvPr id="53" name="CuadroTexto 52">
            <a:extLst>
              <a:ext uri="{FF2B5EF4-FFF2-40B4-BE49-F238E27FC236}">
                <a16:creationId xmlns:a16="http://schemas.microsoft.com/office/drawing/2014/main" id="{3742F012-40DF-F7CD-52BF-C4E6B0631FBB}"/>
              </a:ext>
            </a:extLst>
          </p:cNvPr>
          <p:cNvSpPr txBox="1"/>
          <p:nvPr/>
        </p:nvSpPr>
        <p:spPr>
          <a:xfrm>
            <a:off x="4256517" y="4809515"/>
            <a:ext cx="1590500" cy="338554"/>
          </a:xfrm>
          <a:prstGeom prst="rect">
            <a:avLst/>
          </a:prstGeom>
          <a:noFill/>
        </p:spPr>
        <p:txBody>
          <a:bodyPr wrap="square" rtlCol="0">
            <a:spAutoFit/>
          </a:bodyPr>
          <a:lstStyle/>
          <a:p>
            <a:pPr algn="ctr"/>
            <a:r>
              <a:rPr lang="en-US" sz="1600" dirty="0">
                <a:solidFill>
                  <a:schemeClr val="bg1"/>
                </a:solidFill>
                <a:latin typeface="+mj-lt"/>
              </a:rPr>
              <a:t>1x T4 GPU</a:t>
            </a:r>
            <a:endParaRPr lang="es-ES" sz="1600" dirty="0">
              <a:solidFill>
                <a:schemeClr val="bg1"/>
              </a:solidFill>
              <a:latin typeface="+mj-lt"/>
            </a:endParaRPr>
          </a:p>
        </p:txBody>
      </p:sp>
      <p:sp>
        <p:nvSpPr>
          <p:cNvPr id="54" name="Rectángulo: esquinas redondeadas 53">
            <a:extLst>
              <a:ext uri="{FF2B5EF4-FFF2-40B4-BE49-F238E27FC236}">
                <a16:creationId xmlns:a16="http://schemas.microsoft.com/office/drawing/2014/main" id="{E4337121-4B5A-53A2-AB3C-20DA06413286}"/>
              </a:ext>
            </a:extLst>
          </p:cNvPr>
          <p:cNvSpPr/>
          <p:nvPr/>
        </p:nvSpPr>
        <p:spPr>
          <a:xfrm>
            <a:off x="618265" y="4357693"/>
            <a:ext cx="1772503" cy="4884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FLAN T5 Base</a:t>
            </a:r>
            <a:endParaRPr lang="es-ES" sz="1800" dirty="0">
              <a:solidFill>
                <a:schemeClr val="tx1"/>
              </a:solidFill>
            </a:endParaRPr>
          </a:p>
        </p:txBody>
      </p:sp>
      <p:sp>
        <p:nvSpPr>
          <p:cNvPr id="55" name="Rectángulo: esquinas redondeadas 54">
            <a:extLst>
              <a:ext uri="{FF2B5EF4-FFF2-40B4-BE49-F238E27FC236}">
                <a16:creationId xmlns:a16="http://schemas.microsoft.com/office/drawing/2014/main" id="{5193E53C-D068-B4BB-1A3B-ACBEC161A0A7}"/>
              </a:ext>
            </a:extLst>
          </p:cNvPr>
          <p:cNvSpPr/>
          <p:nvPr/>
        </p:nvSpPr>
        <p:spPr>
          <a:xfrm>
            <a:off x="8804141" y="4275003"/>
            <a:ext cx="2229280" cy="6781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FLAN T5 Base</a:t>
            </a:r>
            <a:endParaRPr lang="es-ES" sz="2400" dirty="0">
              <a:solidFill>
                <a:schemeClr val="tx1"/>
              </a:solidFill>
            </a:endParaRPr>
          </a:p>
        </p:txBody>
      </p:sp>
      <p:cxnSp>
        <p:nvCxnSpPr>
          <p:cNvPr id="56" name="Conector recto 55">
            <a:extLst>
              <a:ext uri="{FF2B5EF4-FFF2-40B4-BE49-F238E27FC236}">
                <a16:creationId xmlns:a16="http://schemas.microsoft.com/office/drawing/2014/main" id="{551C41B0-AEDD-815C-786D-D5C561BCFCE9}"/>
              </a:ext>
            </a:extLst>
          </p:cNvPr>
          <p:cNvCxnSpPr>
            <a:cxnSpLocks/>
          </p:cNvCxnSpPr>
          <p:nvPr/>
        </p:nvCxnSpPr>
        <p:spPr>
          <a:xfrm>
            <a:off x="5036116" y="4598739"/>
            <a:ext cx="0" cy="244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22C2A713-F185-82A1-BE3D-548BDB8BE005}"/>
              </a:ext>
            </a:extLst>
          </p:cNvPr>
          <p:cNvCxnSpPr>
            <a:cxnSpLocks/>
          </p:cNvCxnSpPr>
          <p:nvPr/>
        </p:nvCxnSpPr>
        <p:spPr>
          <a:xfrm>
            <a:off x="6626775" y="4490771"/>
            <a:ext cx="0" cy="11821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1139800B-B176-7C64-9A61-692ADAC0BAEA}"/>
              </a:ext>
            </a:extLst>
          </p:cNvPr>
          <p:cNvSpPr txBox="1"/>
          <p:nvPr/>
        </p:nvSpPr>
        <p:spPr>
          <a:xfrm>
            <a:off x="5834588" y="4132156"/>
            <a:ext cx="1600118" cy="338554"/>
          </a:xfrm>
          <a:prstGeom prst="rect">
            <a:avLst/>
          </a:prstGeom>
          <a:noFill/>
        </p:spPr>
        <p:txBody>
          <a:bodyPr wrap="square" rtlCol="0">
            <a:spAutoFit/>
          </a:bodyPr>
          <a:lstStyle/>
          <a:p>
            <a:pPr algn="ctr"/>
            <a:r>
              <a:rPr lang="en-US" sz="1600" dirty="0">
                <a:solidFill>
                  <a:schemeClr val="bg1"/>
                </a:solidFill>
                <a:latin typeface="+mj-lt"/>
              </a:rPr>
              <a:t>2h49m57s</a:t>
            </a:r>
            <a:endParaRPr lang="es-ES" sz="1600" dirty="0">
              <a:solidFill>
                <a:schemeClr val="bg1"/>
              </a:solidFill>
              <a:latin typeface="+mj-lt"/>
            </a:endParaRPr>
          </a:p>
        </p:txBody>
      </p:sp>
      <p:cxnSp>
        <p:nvCxnSpPr>
          <p:cNvPr id="59" name="Conector recto de flecha 58">
            <a:extLst>
              <a:ext uri="{FF2B5EF4-FFF2-40B4-BE49-F238E27FC236}">
                <a16:creationId xmlns:a16="http://schemas.microsoft.com/office/drawing/2014/main" id="{0A1356B5-27E7-0D66-D77B-A6BFDB6D66F8}"/>
              </a:ext>
            </a:extLst>
          </p:cNvPr>
          <p:cNvCxnSpPr>
            <a:cxnSpLocks/>
            <a:stCxn id="54" idx="3"/>
            <a:endCxn id="55" idx="1"/>
          </p:cNvCxnSpPr>
          <p:nvPr/>
        </p:nvCxnSpPr>
        <p:spPr>
          <a:xfrm>
            <a:off x="2390768" y="4601899"/>
            <a:ext cx="6413373" cy="12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E20984F9-C399-FC36-D737-BA17E8A5DAA3}"/>
              </a:ext>
            </a:extLst>
          </p:cNvPr>
          <p:cNvCxnSpPr>
            <a:cxnSpLocks/>
          </p:cNvCxnSpPr>
          <p:nvPr/>
        </p:nvCxnSpPr>
        <p:spPr>
          <a:xfrm>
            <a:off x="3598808" y="4332582"/>
            <a:ext cx="0" cy="2661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70B8293F-6CD7-FA3D-29A7-0B3D8B65B8B5}"/>
              </a:ext>
            </a:extLst>
          </p:cNvPr>
          <p:cNvSpPr txBox="1"/>
          <p:nvPr/>
        </p:nvSpPr>
        <p:spPr>
          <a:xfrm>
            <a:off x="2598757" y="4015189"/>
            <a:ext cx="2129109" cy="338554"/>
          </a:xfrm>
          <a:prstGeom prst="rect">
            <a:avLst/>
          </a:prstGeom>
          <a:noFill/>
        </p:spPr>
        <p:txBody>
          <a:bodyPr wrap="square" rtlCol="0">
            <a:spAutoFit/>
          </a:bodyPr>
          <a:lstStyle/>
          <a:p>
            <a:pPr algn="ctr"/>
            <a:r>
              <a:rPr lang="en-US" sz="1600" dirty="0">
                <a:solidFill>
                  <a:schemeClr val="bg1"/>
                </a:solidFill>
                <a:latin typeface="+mj-lt"/>
              </a:rPr>
              <a:t>MRQA sample</a:t>
            </a:r>
            <a:endParaRPr lang="es-ES" sz="1600" dirty="0">
              <a:solidFill>
                <a:schemeClr val="bg1"/>
              </a:solidFill>
              <a:latin typeface="+mj-lt"/>
            </a:endParaRPr>
          </a:p>
        </p:txBody>
      </p:sp>
      <p:sp>
        <p:nvSpPr>
          <p:cNvPr id="62" name="CuadroTexto 61">
            <a:extLst>
              <a:ext uri="{FF2B5EF4-FFF2-40B4-BE49-F238E27FC236}">
                <a16:creationId xmlns:a16="http://schemas.microsoft.com/office/drawing/2014/main" id="{476405A1-D6EA-E4CE-87D5-EE1E465D5438}"/>
              </a:ext>
            </a:extLst>
          </p:cNvPr>
          <p:cNvSpPr txBox="1"/>
          <p:nvPr/>
        </p:nvSpPr>
        <p:spPr>
          <a:xfrm>
            <a:off x="5019332" y="6150422"/>
            <a:ext cx="1590500" cy="338554"/>
          </a:xfrm>
          <a:prstGeom prst="rect">
            <a:avLst/>
          </a:prstGeom>
          <a:noFill/>
        </p:spPr>
        <p:txBody>
          <a:bodyPr wrap="square" rtlCol="0">
            <a:spAutoFit/>
          </a:bodyPr>
          <a:lstStyle/>
          <a:p>
            <a:pPr algn="ctr"/>
            <a:r>
              <a:rPr lang="en-US" sz="1600" dirty="0">
                <a:solidFill>
                  <a:schemeClr val="bg1"/>
                </a:solidFill>
                <a:latin typeface="+mj-lt"/>
              </a:rPr>
              <a:t>1x T4 GPU</a:t>
            </a:r>
            <a:endParaRPr lang="es-ES" sz="1600" dirty="0">
              <a:solidFill>
                <a:schemeClr val="bg1"/>
              </a:solidFill>
              <a:latin typeface="+mj-lt"/>
            </a:endParaRPr>
          </a:p>
        </p:txBody>
      </p:sp>
      <p:sp>
        <p:nvSpPr>
          <p:cNvPr id="63" name="Rectángulo: esquinas redondeadas 62">
            <a:extLst>
              <a:ext uri="{FF2B5EF4-FFF2-40B4-BE49-F238E27FC236}">
                <a16:creationId xmlns:a16="http://schemas.microsoft.com/office/drawing/2014/main" id="{28AE893B-10D1-ECFE-E9B4-FD438DAC5089}"/>
              </a:ext>
            </a:extLst>
          </p:cNvPr>
          <p:cNvSpPr/>
          <p:nvPr/>
        </p:nvSpPr>
        <p:spPr>
          <a:xfrm>
            <a:off x="633758" y="5586522"/>
            <a:ext cx="1757010" cy="678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FLAN T5 Small</a:t>
            </a:r>
            <a:endParaRPr lang="es-ES" sz="1800" dirty="0">
              <a:solidFill>
                <a:schemeClr val="tx1"/>
              </a:solidFill>
            </a:endParaRPr>
          </a:p>
        </p:txBody>
      </p:sp>
      <p:sp>
        <p:nvSpPr>
          <p:cNvPr id="64" name="Rectángulo: esquinas redondeadas 63">
            <a:extLst>
              <a:ext uri="{FF2B5EF4-FFF2-40B4-BE49-F238E27FC236}">
                <a16:creationId xmlns:a16="http://schemas.microsoft.com/office/drawing/2014/main" id="{F6F9FE15-6AB5-8539-9B32-6AEF496EA4D4}"/>
              </a:ext>
            </a:extLst>
          </p:cNvPr>
          <p:cNvSpPr/>
          <p:nvPr/>
        </p:nvSpPr>
        <p:spPr>
          <a:xfrm>
            <a:off x="8804141" y="5692162"/>
            <a:ext cx="2229281" cy="4961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FLAN T5 Small</a:t>
            </a:r>
            <a:endParaRPr lang="es-ES" sz="2400" dirty="0">
              <a:solidFill>
                <a:schemeClr val="tx1"/>
              </a:solidFill>
            </a:endParaRPr>
          </a:p>
        </p:txBody>
      </p:sp>
      <p:cxnSp>
        <p:nvCxnSpPr>
          <p:cNvPr id="65" name="Conector recto 64">
            <a:extLst>
              <a:ext uri="{FF2B5EF4-FFF2-40B4-BE49-F238E27FC236}">
                <a16:creationId xmlns:a16="http://schemas.microsoft.com/office/drawing/2014/main" id="{879F40FD-5B96-91B2-7BBF-99FF61D5F1DE}"/>
              </a:ext>
            </a:extLst>
          </p:cNvPr>
          <p:cNvCxnSpPr>
            <a:cxnSpLocks/>
          </p:cNvCxnSpPr>
          <p:nvPr/>
        </p:nvCxnSpPr>
        <p:spPr>
          <a:xfrm>
            <a:off x="5842208" y="5940239"/>
            <a:ext cx="0" cy="244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Conector recto 65">
            <a:extLst>
              <a:ext uri="{FF2B5EF4-FFF2-40B4-BE49-F238E27FC236}">
                <a16:creationId xmlns:a16="http://schemas.microsoft.com/office/drawing/2014/main" id="{B81E0822-8383-680C-A9EC-55F3AF831E9E}"/>
              </a:ext>
            </a:extLst>
          </p:cNvPr>
          <p:cNvCxnSpPr>
            <a:cxnSpLocks/>
            <a:stCxn id="67" idx="2"/>
          </p:cNvCxnSpPr>
          <p:nvPr/>
        </p:nvCxnSpPr>
        <p:spPr>
          <a:xfrm>
            <a:off x="6789445" y="5597663"/>
            <a:ext cx="0" cy="31746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7" name="CuadroTexto 66">
            <a:extLst>
              <a:ext uri="{FF2B5EF4-FFF2-40B4-BE49-F238E27FC236}">
                <a16:creationId xmlns:a16="http://schemas.microsoft.com/office/drawing/2014/main" id="{1D32B060-9BE3-4D5F-516A-6D448505014A}"/>
              </a:ext>
            </a:extLst>
          </p:cNvPr>
          <p:cNvSpPr txBox="1"/>
          <p:nvPr/>
        </p:nvSpPr>
        <p:spPr>
          <a:xfrm>
            <a:off x="5989386" y="5259109"/>
            <a:ext cx="1600118" cy="338554"/>
          </a:xfrm>
          <a:prstGeom prst="rect">
            <a:avLst/>
          </a:prstGeom>
          <a:noFill/>
        </p:spPr>
        <p:txBody>
          <a:bodyPr wrap="square" rtlCol="0">
            <a:spAutoFit/>
          </a:bodyPr>
          <a:lstStyle/>
          <a:p>
            <a:pPr algn="ctr"/>
            <a:r>
              <a:rPr lang="en-US" sz="1600" dirty="0">
                <a:solidFill>
                  <a:schemeClr val="bg1"/>
                </a:solidFill>
                <a:latin typeface="+mj-lt"/>
              </a:rPr>
              <a:t>2h40m27s</a:t>
            </a:r>
            <a:endParaRPr lang="es-ES" sz="1600" dirty="0">
              <a:solidFill>
                <a:schemeClr val="bg1"/>
              </a:solidFill>
              <a:latin typeface="+mj-lt"/>
            </a:endParaRPr>
          </a:p>
        </p:txBody>
      </p:sp>
      <p:cxnSp>
        <p:nvCxnSpPr>
          <p:cNvPr id="68" name="Conector recto de flecha 67">
            <a:extLst>
              <a:ext uri="{FF2B5EF4-FFF2-40B4-BE49-F238E27FC236}">
                <a16:creationId xmlns:a16="http://schemas.microsoft.com/office/drawing/2014/main" id="{40A3F873-BE95-95DA-D45F-B1763ED985E5}"/>
              </a:ext>
            </a:extLst>
          </p:cNvPr>
          <p:cNvCxnSpPr>
            <a:cxnSpLocks/>
            <a:stCxn id="63" idx="3"/>
            <a:endCxn id="64" idx="1"/>
          </p:cNvCxnSpPr>
          <p:nvPr/>
        </p:nvCxnSpPr>
        <p:spPr>
          <a:xfrm>
            <a:off x="2390768" y="5925578"/>
            <a:ext cx="6413373" cy="14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300C3C31-3AB1-4A68-C744-84BCF7551EB3}"/>
              </a:ext>
            </a:extLst>
          </p:cNvPr>
          <p:cNvCxnSpPr>
            <a:cxnSpLocks/>
          </p:cNvCxnSpPr>
          <p:nvPr/>
        </p:nvCxnSpPr>
        <p:spPr>
          <a:xfrm>
            <a:off x="3823850" y="5674082"/>
            <a:ext cx="0" cy="2661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CuadroTexto 69">
            <a:extLst>
              <a:ext uri="{FF2B5EF4-FFF2-40B4-BE49-F238E27FC236}">
                <a16:creationId xmlns:a16="http://schemas.microsoft.com/office/drawing/2014/main" id="{6F8E5BD7-8D67-90B5-E2C3-561BAD262D2E}"/>
              </a:ext>
            </a:extLst>
          </p:cNvPr>
          <p:cNvSpPr txBox="1"/>
          <p:nvPr/>
        </p:nvSpPr>
        <p:spPr>
          <a:xfrm>
            <a:off x="2761164" y="5335528"/>
            <a:ext cx="2129109" cy="338554"/>
          </a:xfrm>
          <a:prstGeom prst="rect">
            <a:avLst/>
          </a:prstGeom>
          <a:noFill/>
        </p:spPr>
        <p:txBody>
          <a:bodyPr wrap="square" rtlCol="0">
            <a:spAutoFit/>
          </a:bodyPr>
          <a:lstStyle/>
          <a:p>
            <a:pPr algn="ctr"/>
            <a:r>
              <a:rPr lang="en-US" sz="1600" dirty="0">
                <a:solidFill>
                  <a:schemeClr val="bg1"/>
                </a:solidFill>
                <a:latin typeface="+mj-lt"/>
              </a:rPr>
              <a:t>MRQA sample</a:t>
            </a:r>
            <a:endParaRPr lang="es-ES" sz="1600" dirty="0">
              <a:solidFill>
                <a:schemeClr val="bg1"/>
              </a:solidFill>
              <a:latin typeface="+mj-lt"/>
            </a:endParaRPr>
          </a:p>
        </p:txBody>
      </p:sp>
      <p:cxnSp>
        <p:nvCxnSpPr>
          <p:cNvPr id="97" name="Conector recto 96">
            <a:extLst>
              <a:ext uri="{FF2B5EF4-FFF2-40B4-BE49-F238E27FC236}">
                <a16:creationId xmlns:a16="http://schemas.microsoft.com/office/drawing/2014/main" id="{AADA0E91-2A7E-77BF-821F-D61DA925A0C8}"/>
              </a:ext>
            </a:extLst>
          </p:cNvPr>
          <p:cNvCxnSpPr>
            <a:cxnSpLocks/>
          </p:cNvCxnSpPr>
          <p:nvPr/>
        </p:nvCxnSpPr>
        <p:spPr>
          <a:xfrm>
            <a:off x="7589504" y="4607979"/>
            <a:ext cx="0" cy="1118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9" name="CuadroTexto 98">
            <a:extLst>
              <a:ext uri="{FF2B5EF4-FFF2-40B4-BE49-F238E27FC236}">
                <a16:creationId xmlns:a16="http://schemas.microsoft.com/office/drawing/2014/main" id="{21C50589-2D02-4016-749F-BE2286FD324A}"/>
              </a:ext>
            </a:extLst>
          </p:cNvPr>
          <p:cNvSpPr txBox="1"/>
          <p:nvPr/>
        </p:nvSpPr>
        <p:spPr>
          <a:xfrm>
            <a:off x="6601079" y="4680122"/>
            <a:ext cx="2050441" cy="338554"/>
          </a:xfrm>
          <a:prstGeom prst="rect">
            <a:avLst/>
          </a:prstGeom>
          <a:noFill/>
        </p:spPr>
        <p:txBody>
          <a:bodyPr wrap="square" rtlCol="0">
            <a:spAutoFit/>
          </a:bodyPr>
          <a:lstStyle/>
          <a:p>
            <a:pPr algn="ctr"/>
            <a:r>
              <a:rPr lang="en-US" sz="1600" dirty="0">
                <a:solidFill>
                  <a:schemeClr val="bg1"/>
                </a:solidFill>
                <a:latin typeface="+mj-lt"/>
              </a:rPr>
              <a:t>Half precision</a:t>
            </a:r>
            <a:endParaRPr lang="es-ES" sz="1600" dirty="0">
              <a:solidFill>
                <a:schemeClr val="bg1"/>
              </a:solidFill>
              <a:latin typeface="+mj-lt"/>
            </a:endParaRPr>
          </a:p>
        </p:txBody>
      </p:sp>
      <p:sp>
        <p:nvSpPr>
          <p:cNvPr id="101" name="CuadroTexto 100">
            <a:extLst>
              <a:ext uri="{FF2B5EF4-FFF2-40B4-BE49-F238E27FC236}">
                <a16:creationId xmlns:a16="http://schemas.microsoft.com/office/drawing/2014/main" id="{23099E50-0A15-C6EB-E2E2-8651166E5060}"/>
              </a:ext>
            </a:extLst>
          </p:cNvPr>
          <p:cNvSpPr txBox="1"/>
          <p:nvPr/>
        </p:nvSpPr>
        <p:spPr>
          <a:xfrm>
            <a:off x="6804020" y="2242598"/>
            <a:ext cx="2050441" cy="338554"/>
          </a:xfrm>
          <a:prstGeom prst="rect">
            <a:avLst/>
          </a:prstGeom>
          <a:noFill/>
        </p:spPr>
        <p:txBody>
          <a:bodyPr wrap="square" rtlCol="0">
            <a:spAutoFit/>
          </a:bodyPr>
          <a:lstStyle/>
          <a:p>
            <a:pPr algn="ctr"/>
            <a:r>
              <a:rPr lang="en-US" sz="1600" dirty="0">
                <a:solidFill>
                  <a:schemeClr val="bg1"/>
                </a:solidFill>
                <a:latin typeface="+mj-lt"/>
              </a:rPr>
              <a:t>Half precision</a:t>
            </a:r>
            <a:endParaRPr lang="es-ES" sz="1600" dirty="0">
              <a:solidFill>
                <a:schemeClr val="bg1"/>
              </a:solidFill>
              <a:latin typeface="+mj-lt"/>
            </a:endParaRPr>
          </a:p>
        </p:txBody>
      </p:sp>
      <p:cxnSp>
        <p:nvCxnSpPr>
          <p:cNvPr id="102" name="Conector recto 101">
            <a:extLst>
              <a:ext uri="{FF2B5EF4-FFF2-40B4-BE49-F238E27FC236}">
                <a16:creationId xmlns:a16="http://schemas.microsoft.com/office/drawing/2014/main" id="{E2A34458-DE6F-A04D-2614-7228181699A6}"/>
              </a:ext>
            </a:extLst>
          </p:cNvPr>
          <p:cNvCxnSpPr>
            <a:cxnSpLocks/>
          </p:cNvCxnSpPr>
          <p:nvPr/>
        </p:nvCxnSpPr>
        <p:spPr>
          <a:xfrm>
            <a:off x="7751717" y="2049206"/>
            <a:ext cx="0" cy="24420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3" name="CuadroTexto 112">
            <a:extLst>
              <a:ext uri="{FF2B5EF4-FFF2-40B4-BE49-F238E27FC236}">
                <a16:creationId xmlns:a16="http://schemas.microsoft.com/office/drawing/2014/main" id="{894A610D-012F-1CB6-7B1F-411AADB09F56}"/>
              </a:ext>
            </a:extLst>
          </p:cNvPr>
          <p:cNvSpPr txBox="1"/>
          <p:nvPr/>
        </p:nvSpPr>
        <p:spPr>
          <a:xfrm rot="5400000">
            <a:off x="10647208" y="2517552"/>
            <a:ext cx="2095445" cy="338554"/>
          </a:xfrm>
          <a:prstGeom prst="rect">
            <a:avLst/>
          </a:prstGeom>
          <a:noFill/>
        </p:spPr>
        <p:txBody>
          <a:bodyPr wrap="none" rtlCol="0">
            <a:spAutoFit/>
          </a:bodyPr>
          <a:lstStyle/>
          <a:p>
            <a:r>
              <a:rPr lang="en-US" sz="1600" dirty="0">
                <a:solidFill>
                  <a:schemeClr val="bg1"/>
                </a:solidFill>
                <a:latin typeface="+mj-lt"/>
              </a:rPr>
              <a:t>Similar training size!</a:t>
            </a:r>
            <a:endParaRPr lang="es-ES" sz="1600" dirty="0">
              <a:solidFill>
                <a:schemeClr val="bg1"/>
              </a:solidFill>
              <a:latin typeface="+mj-lt"/>
            </a:endParaRPr>
          </a:p>
        </p:txBody>
      </p:sp>
      <p:sp>
        <p:nvSpPr>
          <p:cNvPr id="116" name="Cerrar llave 115">
            <a:extLst>
              <a:ext uri="{FF2B5EF4-FFF2-40B4-BE49-F238E27FC236}">
                <a16:creationId xmlns:a16="http://schemas.microsoft.com/office/drawing/2014/main" id="{57EB4FE0-8245-9646-C172-E8D9A615B7C4}"/>
              </a:ext>
            </a:extLst>
          </p:cNvPr>
          <p:cNvSpPr/>
          <p:nvPr/>
        </p:nvSpPr>
        <p:spPr>
          <a:xfrm>
            <a:off x="11224267" y="1768476"/>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117" name="CuadroTexto 116">
            <a:extLst>
              <a:ext uri="{FF2B5EF4-FFF2-40B4-BE49-F238E27FC236}">
                <a16:creationId xmlns:a16="http://schemas.microsoft.com/office/drawing/2014/main" id="{B9BBFB1B-E1F2-035B-FAF0-8B657748F689}"/>
              </a:ext>
            </a:extLst>
          </p:cNvPr>
          <p:cNvSpPr txBox="1"/>
          <p:nvPr/>
        </p:nvSpPr>
        <p:spPr>
          <a:xfrm rot="5400000">
            <a:off x="10647208" y="5049617"/>
            <a:ext cx="2095445" cy="338554"/>
          </a:xfrm>
          <a:prstGeom prst="rect">
            <a:avLst/>
          </a:prstGeom>
          <a:noFill/>
        </p:spPr>
        <p:txBody>
          <a:bodyPr wrap="none" rtlCol="0">
            <a:spAutoFit/>
          </a:bodyPr>
          <a:lstStyle/>
          <a:p>
            <a:r>
              <a:rPr lang="en-US" sz="1600" dirty="0">
                <a:solidFill>
                  <a:schemeClr val="bg1"/>
                </a:solidFill>
                <a:latin typeface="+mj-lt"/>
              </a:rPr>
              <a:t>Similar training size!</a:t>
            </a:r>
            <a:endParaRPr lang="es-ES" sz="1600" dirty="0">
              <a:solidFill>
                <a:schemeClr val="bg1"/>
              </a:solidFill>
              <a:latin typeface="+mj-lt"/>
            </a:endParaRPr>
          </a:p>
        </p:txBody>
      </p:sp>
      <p:sp>
        <p:nvSpPr>
          <p:cNvPr id="118" name="Cerrar llave 117">
            <a:extLst>
              <a:ext uri="{FF2B5EF4-FFF2-40B4-BE49-F238E27FC236}">
                <a16:creationId xmlns:a16="http://schemas.microsoft.com/office/drawing/2014/main" id="{5C7623DA-1D4B-DAB5-BBAA-FD4FAD0E7D4E}"/>
              </a:ext>
            </a:extLst>
          </p:cNvPr>
          <p:cNvSpPr/>
          <p:nvPr/>
        </p:nvSpPr>
        <p:spPr>
          <a:xfrm>
            <a:off x="11224267" y="4300541"/>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419239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n-lt"/>
              </a:rPr>
              <a:t>Experimental setup: </a:t>
            </a:r>
            <a:r>
              <a:rPr lang="en-US" sz="3200" dirty="0">
                <a:solidFill>
                  <a:schemeClr val="accent1">
                    <a:lumMod val="75000"/>
                  </a:schemeClr>
                </a:solidFill>
                <a:latin typeface="+mn-lt"/>
              </a:rPr>
              <a:t>finetuning Phi</a:t>
            </a:r>
            <a:endParaRPr lang="es-ES" sz="3200" dirty="0">
              <a:solidFill>
                <a:schemeClr val="accent1">
                  <a:lumMod val="75000"/>
                </a:schemeClr>
              </a:solidFill>
              <a:latin typeface="+mj-lt"/>
            </a:endParaRPr>
          </a:p>
        </p:txBody>
      </p:sp>
      <p:sp>
        <p:nvSpPr>
          <p:cNvPr id="7" name="CuadroTexto 6">
            <a:extLst>
              <a:ext uri="{FF2B5EF4-FFF2-40B4-BE49-F238E27FC236}">
                <a16:creationId xmlns:a16="http://schemas.microsoft.com/office/drawing/2014/main" id="{1F601449-754C-F526-CE8A-AD9E2B27B97F}"/>
              </a:ext>
            </a:extLst>
          </p:cNvPr>
          <p:cNvSpPr txBox="1"/>
          <p:nvPr/>
        </p:nvSpPr>
        <p:spPr>
          <a:xfrm>
            <a:off x="4460266" y="2967335"/>
            <a:ext cx="1590500" cy="461665"/>
          </a:xfrm>
          <a:prstGeom prst="rect">
            <a:avLst/>
          </a:prstGeom>
          <a:noFill/>
        </p:spPr>
        <p:txBody>
          <a:bodyPr wrap="none" rtlCol="0">
            <a:spAutoFit/>
          </a:bodyPr>
          <a:lstStyle/>
          <a:p>
            <a:r>
              <a:rPr lang="en-US" sz="2400" dirty="0">
                <a:solidFill>
                  <a:schemeClr val="bg1"/>
                </a:solidFill>
                <a:latin typeface="+mj-lt"/>
              </a:rPr>
              <a:t>1x T4 GPU</a:t>
            </a:r>
            <a:endParaRPr lang="es-ES" sz="2400" dirty="0">
              <a:solidFill>
                <a:schemeClr val="bg1"/>
              </a:solidFill>
              <a:latin typeface="+mj-lt"/>
            </a:endParaRPr>
          </a:p>
        </p:txBody>
      </p:sp>
      <p:sp>
        <p:nvSpPr>
          <p:cNvPr id="8" name="Rectángulo: esquinas redondeadas 7">
            <a:extLst>
              <a:ext uri="{FF2B5EF4-FFF2-40B4-BE49-F238E27FC236}">
                <a16:creationId xmlns:a16="http://schemas.microsoft.com/office/drawing/2014/main" id="{34F56A24-BFD4-D638-64AF-A2687021C0C1}"/>
              </a:ext>
            </a:extLst>
          </p:cNvPr>
          <p:cNvSpPr/>
          <p:nvPr/>
        </p:nvSpPr>
        <p:spPr>
          <a:xfrm>
            <a:off x="541978" y="2192321"/>
            <a:ext cx="1435692"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Base Phi-2</a:t>
            </a:r>
            <a:endParaRPr lang="es-ES" sz="1800" dirty="0">
              <a:solidFill>
                <a:schemeClr val="tx1"/>
              </a:solidFill>
            </a:endParaRPr>
          </a:p>
        </p:txBody>
      </p:sp>
      <p:sp>
        <p:nvSpPr>
          <p:cNvPr id="10" name="Rectángulo: esquinas redondeadas 9">
            <a:extLst>
              <a:ext uri="{FF2B5EF4-FFF2-40B4-BE49-F238E27FC236}">
                <a16:creationId xmlns:a16="http://schemas.microsoft.com/office/drawing/2014/main" id="{750E536F-6B68-2D32-7C4C-9CFD4244FF49}"/>
              </a:ext>
            </a:extLst>
          </p:cNvPr>
          <p:cNvSpPr/>
          <p:nvPr/>
        </p:nvSpPr>
        <p:spPr>
          <a:xfrm>
            <a:off x="9351592" y="2192320"/>
            <a:ext cx="2137873"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Phi-2</a:t>
            </a:r>
            <a:endParaRPr lang="es-ES" sz="1800" dirty="0">
              <a:solidFill>
                <a:schemeClr val="tx1"/>
              </a:solidFill>
            </a:endParaRPr>
          </a:p>
        </p:txBody>
      </p:sp>
      <p:cxnSp>
        <p:nvCxnSpPr>
          <p:cNvPr id="11" name="Conector recto 10">
            <a:extLst>
              <a:ext uri="{FF2B5EF4-FFF2-40B4-BE49-F238E27FC236}">
                <a16:creationId xmlns:a16="http://schemas.microsoft.com/office/drawing/2014/main" id="{461E03A6-00F6-5B9A-D232-24C38397BC85}"/>
              </a:ext>
            </a:extLst>
          </p:cNvPr>
          <p:cNvCxnSpPr>
            <a:cxnSpLocks/>
          </p:cNvCxnSpPr>
          <p:nvPr/>
        </p:nvCxnSpPr>
        <p:spPr>
          <a:xfrm>
            <a:off x="5340957" y="2536286"/>
            <a:ext cx="0" cy="4227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7E9624C-445C-A550-15A0-2FEE460854E4}"/>
              </a:ext>
            </a:extLst>
          </p:cNvPr>
          <p:cNvCxnSpPr>
            <a:cxnSpLocks/>
          </p:cNvCxnSpPr>
          <p:nvPr/>
        </p:nvCxnSpPr>
        <p:spPr>
          <a:xfrm>
            <a:off x="6316175" y="2202783"/>
            <a:ext cx="0" cy="34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04C9EA0F-78A1-0D79-F0C5-E80375667FAE}"/>
              </a:ext>
            </a:extLst>
          </p:cNvPr>
          <p:cNvSpPr txBox="1"/>
          <p:nvPr/>
        </p:nvSpPr>
        <p:spPr>
          <a:xfrm>
            <a:off x="5606365" y="1726750"/>
            <a:ext cx="1433406" cy="461665"/>
          </a:xfrm>
          <a:prstGeom prst="rect">
            <a:avLst/>
          </a:prstGeom>
          <a:noFill/>
        </p:spPr>
        <p:txBody>
          <a:bodyPr wrap="none" rtlCol="0">
            <a:spAutoFit/>
          </a:bodyPr>
          <a:lstStyle/>
          <a:p>
            <a:r>
              <a:rPr lang="en-US" sz="2400" dirty="0">
                <a:solidFill>
                  <a:schemeClr val="bg1"/>
                </a:solidFill>
                <a:latin typeface="+mj-lt"/>
              </a:rPr>
              <a:t>3h27m3s</a:t>
            </a:r>
            <a:endParaRPr lang="es-ES" sz="2400" dirty="0">
              <a:solidFill>
                <a:schemeClr val="bg1"/>
              </a:solidFill>
              <a:latin typeface="+mj-lt"/>
            </a:endParaRPr>
          </a:p>
        </p:txBody>
      </p:sp>
      <p:cxnSp>
        <p:nvCxnSpPr>
          <p:cNvPr id="5" name="Conector recto de flecha 4">
            <a:extLst>
              <a:ext uri="{FF2B5EF4-FFF2-40B4-BE49-F238E27FC236}">
                <a16:creationId xmlns:a16="http://schemas.microsoft.com/office/drawing/2014/main" id="{3F8126D1-E4E9-528D-EFCA-7758459F798A}"/>
              </a:ext>
            </a:extLst>
          </p:cNvPr>
          <p:cNvCxnSpPr>
            <a:cxnSpLocks/>
            <a:stCxn id="8" idx="3"/>
            <a:endCxn id="10" idx="1"/>
          </p:cNvCxnSpPr>
          <p:nvPr/>
        </p:nvCxnSpPr>
        <p:spPr>
          <a:xfrm flipV="1">
            <a:off x="1977670" y="2529198"/>
            <a:ext cx="737392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94630BFB-1B0E-FFE0-F437-1B80D9C79A5B}"/>
              </a:ext>
            </a:extLst>
          </p:cNvPr>
          <p:cNvSpPr txBox="1"/>
          <p:nvPr/>
        </p:nvSpPr>
        <p:spPr>
          <a:xfrm>
            <a:off x="4119650" y="5286375"/>
            <a:ext cx="1590500" cy="461665"/>
          </a:xfrm>
          <a:prstGeom prst="rect">
            <a:avLst/>
          </a:prstGeom>
          <a:noFill/>
        </p:spPr>
        <p:txBody>
          <a:bodyPr wrap="none" rtlCol="0">
            <a:spAutoFit/>
          </a:bodyPr>
          <a:lstStyle/>
          <a:p>
            <a:r>
              <a:rPr lang="en-US" sz="2400" dirty="0">
                <a:solidFill>
                  <a:schemeClr val="bg1"/>
                </a:solidFill>
                <a:latin typeface="+mj-lt"/>
              </a:rPr>
              <a:t>1x T4 GPU</a:t>
            </a:r>
            <a:endParaRPr lang="es-ES" sz="2400" dirty="0">
              <a:solidFill>
                <a:schemeClr val="bg1"/>
              </a:solidFill>
              <a:latin typeface="+mj-lt"/>
            </a:endParaRPr>
          </a:p>
        </p:txBody>
      </p:sp>
      <p:sp>
        <p:nvSpPr>
          <p:cNvPr id="24" name="Rectángulo: esquinas redondeadas 23">
            <a:extLst>
              <a:ext uri="{FF2B5EF4-FFF2-40B4-BE49-F238E27FC236}">
                <a16:creationId xmlns:a16="http://schemas.microsoft.com/office/drawing/2014/main" id="{DC0ED53D-2887-3936-6BAE-1A225B91B560}"/>
              </a:ext>
            </a:extLst>
          </p:cNvPr>
          <p:cNvSpPr/>
          <p:nvPr/>
        </p:nvSpPr>
        <p:spPr>
          <a:xfrm>
            <a:off x="541978" y="4734095"/>
            <a:ext cx="1435692"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Base Phi-3</a:t>
            </a:r>
            <a:endParaRPr lang="es-ES" sz="1800" dirty="0">
              <a:solidFill>
                <a:schemeClr val="tx1"/>
              </a:solidFill>
            </a:endParaRPr>
          </a:p>
        </p:txBody>
      </p:sp>
      <p:sp>
        <p:nvSpPr>
          <p:cNvPr id="25" name="Rectángulo: esquinas redondeadas 24">
            <a:extLst>
              <a:ext uri="{FF2B5EF4-FFF2-40B4-BE49-F238E27FC236}">
                <a16:creationId xmlns:a16="http://schemas.microsoft.com/office/drawing/2014/main" id="{7267233C-7507-FDBA-0964-1D805851C396}"/>
              </a:ext>
            </a:extLst>
          </p:cNvPr>
          <p:cNvSpPr/>
          <p:nvPr/>
        </p:nvSpPr>
        <p:spPr>
          <a:xfrm>
            <a:off x="9351592" y="4734094"/>
            <a:ext cx="2137873" cy="673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Finetuned Phi-3</a:t>
            </a:r>
            <a:endParaRPr lang="es-ES" sz="1800" dirty="0">
              <a:solidFill>
                <a:schemeClr val="tx1"/>
              </a:solidFill>
            </a:endParaRPr>
          </a:p>
        </p:txBody>
      </p:sp>
      <p:cxnSp>
        <p:nvCxnSpPr>
          <p:cNvPr id="26" name="Conector recto 25">
            <a:extLst>
              <a:ext uri="{FF2B5EF4-FFF2-40B4-BE49-F238E27FC236}">
                <a16:creationId xmlns:a16="http://schemas.microsoft.com/office/drawing/2014/main" id="{D9D43D8F-C0D2-E35B-5BF7-39D13551CA0E}"/>
              </a:ext>
            </a:extLst>
          </p:cNvPr>
          <p:cNvCxnSpPr>
            <a:cxnSpLocks/>
          </p:cNvCxnSpPr>
          <p:nvPr/>
        </p:nvCxnSpPr>
        <p:spPr>
          <a:xfrm>
            <a:off x="4914900" y="5070971"/>
            <a:ext cx="0" cy="2154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7F42B66-0F76-9B87-FA27-D090C74C2BC1}"/>
              </a:ext>
            </a:extLst>
          </p:cNvPr>
          <p:cNvCxnSpPr>
            <a:cxnSpLocks/>
          </p:cNvCxnSpPr>
          <p:nvPr/>
        </p:nvCxnSpPr>
        <p:spPr>
          <a:xfrm>
            <a:off x="6475109" y="4734094"/>
            <a:ext cx="4283" cy="3368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E47F617C-2701-03F5-CC98-36B53C80FF30}"/>
              </a:ext>
            </a:extLst>
          </p:cNvPr>
          <p:cNvSpPr txBox="1"/>
          <p:nvPr/>
        </p:nvSpPr>
        <p:spPr>
          <a:xfrm>
            <a:off x="5710150" y="4270774"/>
            <a:ext cx="1600118" cy="461665"/>
          </a:xfrm>
          <a:prstGeom prst="rect">
            <a:avLst/>
          </a:prstGeom>
          <a:noFill/>
        </p:spPr>
        <p:txBody>
          <a:bodyPr wrap="none" rtlCol="0">
            <a:spAutoFit/>
          </a:bodyPr>
          <a:lstStyle/>
          <a:p>
            <a:r>
              <a:rPr lang="en-US" sz="2400" dirty="0">
                <a:solidFill>
                  <a:schemeClr val="bg1"/>
                </a:solidFill>
                <a:latin typeface="+mj-lt"/>
              </a:rPr>
              <a:t>2h43m59s</a:t>
            </a:r>
            <a:endParaRPr lang="es-ES" sz="2400" dirty="0">
              <a:solidFill>
                <a:schemeClr val="bg1"/>
              </a:solidFill>
              <a:latin typeface="+mj-lt"/>
            </a:endParaRPr>
          </a:p>
        </p:txBody>
      </p:sp>
      <p:cxnSp>
        <p:nvCxnSpPr>
          <p:cNvPr id="29" name="Conector recto de flecha 28">
            <a:extLst>
              <a:ext uri="{FF2B5EF4-FFF2-40B4-BE49-F238E27FC236}">
                <a16:creationId xmlns:a16="http://schemas.microsoft.com/office/drawing/2014/main" id="{6A1EB849-065D-98F9-E44B-3CD132D03AFB}"/>
              </a:ext>
            </a:extLst>
          </p:cNvPr>
          <p:cNvCxnSpPr>
            <a:cxnSpLocks/>
            <a:stCxn id="24" idx="3"/>
            <a:endCxn id="25" idx="1"/>
          </p:cNvCxnSpPr>
          <p:nvPr/>
        </p:nvCxnSpPr>
        <p:spPr>
          <a:xfrm flipV="1">
            <a:off x="1977670" y="5070972"/>
            <a:ext cx="737392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B315FA0D-D219-FFE3-9BB3-88A8A3FFEA5E}"/>
              </a:ext>
            </a:extLst>
          </p:cNvPr>
          <p:cNvCxnSpPr>
            <a:cxnSpLocks/>
          </p:cNvCxnSpPr>
          <p:nvPr/>
        </p:nvCxnSpPr>
        <p:spPr>
          <a:xfrm>
            <a:off x="3902682" y="2073177"/>
            <a:ext cx="0" cy="488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089200AC-2C7E-5D93-87E4-962550443A62}"/>
              </a:ext>
            </a:extLst>
          </p:cNvPr>
          <p:cNvSpPr txBox="1"/>
          <p:nvPr/>
        </p:nvSpPr>
        <p:spPr>
          <a:xfrm>
            <a:off x="2838127" y="1617633"/>
            <a:ext cx="2129109" cy="461665"/>
          </a:xfrm>
          <a:prstGeom prst="rect">
            <a:avLst/>
          </a:prstGeom>
          <a:noFill/>
        </p:spPr>
        <p:txBody>
          <a:bodyPr wrap="none" rtlCol="0">
            <a:spAutoFit/>
          </a:bodyPr>
          <a:lstStyle/>
          <a:p>
            <a:r>
              <a:rPr lang="en-US" sz="2400" dirty="0">
                <a:solidFill>
                  <a:schemeClr val="bg1"/>
                </a:solidFill>
                <a:latin typeface="+mj-lt"/>
              </a:rPr>
              <a:t>MRQA sample</a:t>
            </a:r>
            <a:endParaRPr lang="es-ES" sz="2400" dirty="0">
              <a:solidFill>
                <a:schemeClr val="bg1"/>
              </a:solidFill>
              <a:latin typeface="+mj-lt"/>
            </a:endParaRPr>
          </a:p>
        </p:txBody>
      </p:sp>
      <p:cxnSp>
        <p:nvCxnSpPr>
          <p:cNvPr id="9" name="Conector recto 8">
            <a:extLst>
              <a:ext uri="{FF2B5EF4-FFF2-40B4-BE49-F238E27FC236}">
                <a16:creationId xmlns:a16="http://schemas.microsoft.com/office/drawing/2014/main" id="{65A8C914-3A62-D3A3-9D44-DBD959E26009}"/>
              </a:ext>
            </a:extLst>
          </p:cNvPr>
          <p:cNvCxnSpPr>
            <a:cxnSpLocks/>
          </p:cNvCxnSpPr>
          <p:nvPr/>
        </p:nvCxnSpPr>
        <p:spPr>
          <a:xfrm>
            <a:off x="4207482" y="4553513"/>
            <a:ext cx="0" cy="48841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1CA6D98-418E-F5B2-EA23-DA45E66569B2}"/>
              </a:ext>
            </a:extLst>
          </p:cNvPr>
          <p:cNvSpPr txBox="1"/>
          <p:nvPr/>
        </p:nvSpPr>
        <p:spPr>
          <a:xfrm>
            <a:off x="3142927" y="4097969"/>
            <a:ext cx="2129109" cy="461665"/>
          </a:xfrm>
          <a:prstGeom prst="rect">
            <a:avLst/>
          </a:prstGeom>
          <a:noFill/>
        </p:spPr>
        <p:txBody>
          <a:bodyPr wrap="none" rtlCol="0">
            <a:spAutoFit/>
          </a:bodyPr>
          <a:lstStyle/>
          <a:p>
            <a:r>
              <a:rPr lang="en-US" sz="2400" dirty="0">
                <a:solidFill>
                  <a:schemeClr val="bg1"/>
                </a:solidFill>
                <a:latin typeface="+mj-lt"/>
              </a:rPr>
              <a:t>MRQA sample</a:t>
            </a:r>
            <a:endParaRPr lang="es-ES" sz="2400" dirty="0">
              <a:solidFill>
                <a:schemeClr val="bg1"/>
              </a:solidFill>
              <a:latin typeface="+mj-lt"/>
            </a:endParaRPr>
          </a:p>
        </p:txBody>
      </p:sp>
      <p:cxnSp>
        <p:nvCxnSpPr>
          <p:cNvPr id="14" name="Conector recto 13">
            <a:extLst>
              <a:ext uri="{FF2B5EF4-FFF2-40B4-BE49-F238E27FC236}">
                <a16:creationId xmlns:a16="http://schemas.microsoft.com/office/drawing/2014/main" id="{A1A95651-825E-8AA0-030D-D67AB55D37AC}"/>
              </a:ext>
            </a:extLst>
          </p:cNvPr>
          <p:cNvCxnSpPr>
            <a:cxnSpLocks/>
          </p:cNvCxnSpPr>
          <p:nvPr/>
        </p:nvCxnSpPr>
        <p:spPr>
          <a:xfrm>
            <a:off x="7411550" y="2546749"/>
            <a:ext cx="0" cy="34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35E622F-797D-63AE-4C7E-ACB732618CA2}"/>
              </a:ext>
            </a:extLst>
          </p:cNvPr>
          <p:cNvSpPr txBox="1"/>
          <p:nvPr/>
        </p:nvSpPr>
        <p:spPr>
          <a:xfrm>
            <a:off x="6965754" y="2909308"/>
            <a:ext cx="891591" cy="461665"/>
          </a:xfrm>
          <a:prstGeom prst="rect">
            <a:avLst/>
          </a:prstGeom>
          <a:noFill/>
        </p:spPr>
        <p:txBody>
          <a:bodyPr wrap="none" rtlCol="0">
            <a:spAutoFit/>
          </a:bodyPr>
          <a:lstStyle/>
          <a:p>
            <a:r>
              <a:rPr lang="en-US" sz="2400" dirty="0">
                <a:solidFill>
                  <a:schemeClr val="bg1"/>
                </a:solidFill>
                <a:latin typeface="+mj-lt"/>
              </a:rPr>
              <a:t>PEFT</a:t>
            </a:r>
            <a:endParaRPr lang="es-ES" sz="2400" dirty="0">
              <a:solidFill>
                <a:schemeClr val="bg1"/>
              </a:solidFill>
              <a:latin typeface="+mj-lt"/>
            </a:endParaRPr>
          </a:p>
        </p:txBody>
      </p:sp>
      <p:cxnSp>
        <p:nvCxnSpPr>
          <p:cNvPr id="17" name="Conector recto 16">
            <a:extLst>
              <a:ext uri="{FF2B5EF4-FFF2-40B4-BE49-F238E27FC236}">
                <a16:creationId xmlns:a16="http://schemas.microsoft.com/office/drawing/2014/main" id="{3CCC7E35-470B-03CB-D1B7-83548D37F406}"/>
              </a:ext>
            </a:extLst>
          </p:cNvPr>
          <p:cNvCxnSpPr>
            <a:cxnSpLocks/>
          </p:cNvCxnSpPr>
          <p:nvPr/>
        </p:nvCxnSpPr>
        <p:spPr>
          <a:xfrm>
            <a:off x="7211525" y="5070971"/>
            <a:ext cx="0" cy="2154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E5C1C478-4D0B-CC70-572C-7568825AF7DE}"/>
              </a:ext>
            </a:extLst>
          </p:cNvPr>
          <p:cNvSpPr txBox="1"/>
          <p:nvPr/>
        </p:nvSpPr>
        <p:spPr>
          <a:xfrm>
            <a:off x="6765729" y="5286374"/>
            <a:ext cx="891591" cy="461665"/>
          </a:xfrm>
          <a:prstGeom prst="rect">
            <a:avLst/>
          </a:prstGeom>
          <a:noFill/>
        </p:spPr>
        <p:txBody>
          <a:bodyPr wrap="none" rtlCol="0">
            <a:spAutoFit/>
          </a:bodyPr>
          <a:lstStyle/>
          <a:p>
            <a:r>
              <a:rPr lang="en-US" sz="2400" dirty="0">
                <a:solidFill>
                  <a:schemeClr val="bg1"/>
                </a:solidFill>
                <a:latin typeface="+mj-lt"/>
              </a:rPr>
              <a:t>PEFT</a:t>
            </a:r>
            <a:endParaRPr lang="es-ES" sz="2400" dirty="0">
              <a:solidFill>
                <a:schemeClr val="bg1"/>
              </a:solidFill>
              <a:latin typeface="+mj-lt"/>
            </a:endParaRPr>
          </a:p>
        </p:txBody>
      </p:sp>
    </p:spTree>
    <p:extLst>
      <p:ext uri="{BB962C8B-B14F-4D97-AF65-F5344CB8AC3E}">
        <p14:creationId xmlns:p14="http://schemas.microsoft.com/office/powerpoint/2010/main" val="267937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Statistical NLP: N-gram model</a:t>
            </a:r>
            <a:endParaRPr lang="es-ES" sz="3200" dirty="0">
              <a:solidFill>
                <a:schemeClr val="accent1">
                  <a:lumMod val="75000"/>
                </a:schemeClr>
              </a:solidFill>
              <a:latin typeface="+mj-lt"/>
            </a:endParaRPr>
          </a:p>
        </p:txBody>
      </p:sp>
      <p:sp>
        <p:nvSpPr>
          <p:cNvPr id="9" name="CuadroTexto 8">
            <a:extLst>
              <a:ext uri="{FF2B5EF4-FFF2-40B4-BE49-F238E27FC236}">
                <a16:creationId xmlns:a16="http://schemas.microsoft.com/office/drawing/2014/main" id="{C671D56A-BAF2-A3A4-258A-C8E0609FA9EC}"/>
              </a:ext>
            </a:extLst>
          </p:cNvPr>
          <p:cNvSpPr txBox="1"/>
          <p:nvPr/>
        </p:nvSpPr>
        <p:spPr>
          <a:xfrm>
            <a:off x="124996" y="4282872"/>
            <a:ext cx="6752169"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3"/>
              </a:rPr>
              <a:t>https://machinelearningknowledge.ai/generating-unigram-bigram-trigram-and-ngrams-in-nltk/</a:t>
            </a:r>
            <a:r>
              <a:rPr lang="en-US" sz="1000" i="1" dirty="0">
                <a:solidFill>
                  <a:schemeClr val="bg1"/>
                </a:solidFill>
                <a:latin typeface="+mj-lt"/>
              </a:rPr>
              <a:t> </a:t>
            </a:r>
            <a:endParaRPr lang="es-ES" sz="1000" i="1" dirty="0">
              <a:solidFill>
                <a:schemeClr val="bg1"/>
              </a:solidFill>
              <a:latin typeface="+mj-lt"/>
            </a:endParaRPr>
          </a:p>
        </p:txBody>
      </p:sp>
      <p:pic>
        <p:nvPicPr>
          <p:cNvPr id="4" name="Imagen 3" descr="Tabla&#10;&#10;Descripción generada automáticamente con confianza baja">
            <a:extLst>
              <a:ext uri="{FF2B5EF4-FFF2-40B4-BE49-F238E27FC236}">
                <a16:creationId xmlns:a16="http://schemas.microsoft.com/office/drawing/2014/main" id="{576160ED-CD37-D49B-6A98-065247815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586" y="1671577"/>
            <a:ext cx="4686462" cy="3514846"/>
          </a:xfrm>
          <a:prstGeom prst="rect">
            <a:avLst/>
          </a:prstGeom>
          <a:ln>
            <a:noFill/>
          </a:ln>
          <a:effectLst>
            <a:outerShdw blurRad="190500" algn="tl" rotWithShape="0">
              <a:srgbClr val="000000">
                <a:alpha val="70000"/>
              </a:srgbClr>
            </a:outerShdw>
          </a:effectLst>
        </p:spPr>
      </p:pic>
      <p:pic>
        <p:nvPicPr>
          <p:cNvPr id="7" name="Imagen 6" descr="Interfaz de usuario gráfica, Texto, Aplicación, Chat o mensaje de texto&#10;&#10;Descripción generada automáticamente">
            <a:extLst>
              <a:ext uri="{FF2B5EF4-FFF2-40B4-BE49-F238E27FC236}">
                <a16:creationId xmlns:a16="http://schemas.microsoft.com/office/drawing/2014/main" id="{A614BEF4-4B7E-F071-B96F-CA5D538D31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56" y="2575128"/>
            <a:ext cx="5831278" cy="1632523"/>
          </a:xfrm>
          <a:prstGeom prst="rect">
            <a:avLst/>
          </a:prstGeom>
          <a:ln>
            <a:noFill/>
          </a:ln>
          <a:effectLst>
            <a:outerShdw blurRad="190500" algn="tl" rotWithShape="0">
              <a:srgbClr val="000000">
                <a:alpha val="70000"/>
              </a:srgbClr>
            </a:outerShdw>
          </a:effectLst>
        </p:spPr>
      </p:pic>
      <p:sp>
        <p:nvSpPr>
          <p:cNvPr id="11" name="CuadroTexto 10">
            <a:extLst>
              <a:ext uri="{FF2B5EF4-FFF2-40B4-BE49-F238E27FC236}">
                <a16:creationId xmlns:a16="http://schemas.microsoft.com/office/drawing/2014/main" id="{EB26E938-E0A5-8437-41A6-7085CB684DD3}"/>
              </a:ext>
            </a:extLst>
          </p:cNvPr>
          <p:cNvSpPr txBox="1"/>
          <p:nvPr/>
        </p:nvSpPr>
        <p:spPr>
          <a:xfrm>
            <a:off x="6877165" y="5261644"/>
            <a:ext cx="4690708"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6"/>
              </a:rPr>
              <a:t>https://www.slideserve.com/wilmer/n-gram-model-formulas</a:t>
            </a:r>
            <a:r>
              <a:rPr lang="en-US" sz="1000" i="1" dirty="0">
                <a:solidFill>
                  <a:schemeClr val="bg1"/>
                </a:solidFill>
                <a:latin typeface="+mj-lt"/>
              </a:rPr>
              <a:t> </a:t>
            </a:r>
            <a:endParaRPr lang="es-ES" sz="1000" i="1" dirty="0">
              <a:solidFill>
                <a:schemeClr val="bg1"/>
              </a:solidFill>
              <a:latin typeface="+mj-lt"/>
            </a:endParaRPr>
          </a:p>
        </p:txBody>
      </p:sp>
    </p:spTree>
    <p:extLst>
      <p:ext uri="{BB962C8B-B14F-4D97-AF65-F5344CB8AC3E}">
        <p14:creationId xmlns:p14="http://schemas.microsoft.com/office/powerpoint/2010/main" val="331959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More examples</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7C5761C9-DB37-633B-D1CF-D4597BC75369}"/>
              </a:ext>
            </a:extLst>
          </p:cNvPr>
          <p:cNvSpPr txBox="1"/>
          <p:nvPr/>
        </p:nvSpPr>
        <p:spPr>
          <a:xfrm>
            <a:off x="960000" y="1218380"/>
            <a:ext cx="6278082" cy="5262979"/>
          </a:xfrm>
          <a:prstGeom prst="rect">
            <a:avLst/>
          </a:prstGeom>
          <a:noFill/>
        </p:spPr>
        <p:txBody>
          <a:bodyPr wrap="square" rtlCol="0">
            <a:spAutoFit/>
          </a:bodyPr>
          <a:lstStyle/>
          <a:p>
            <a:pPr algn="just"/>
            <a:r>
              <a:rPr lang="en-US" dirty="0">
                <a:solidFill>
                  <a:schemeClr val="accent1">
                    <a:lumMod val="75000"/>
                  </a:schemeClr>
                </a:solidFill>
                <a:latin typeface="+mn-lt"/>
              </a:rPr>
              <a:t>Context: </a:t>
            </a:r>
            <a:r>
              <a:rPr lang="en-US" dirty="0">
                <a:solidFill>
                  <a:schemeClr val="bg1"/>
                </a:solidFill>
                <a:latin typeface="+mn-lt"/>
              </a:rPr>
              <a:t>"The rebellion of the city of Danzig was a revolt from December 1575 to December 1577 of the city against the outcome of the Polish-Lithuanian royal election, 1576. The Polish throne was contested by Stephen </a:t>
            </a:r>
            <a:r>
              <a:rPr lang="en-US" dirty="0" err="1">
                <a:solidFill>
                  <a:schemeClr val="bg1"/>
                </a:solidFill>
                <a:latin typeface="+mn-lt"/>
              </a:rPr>
              <a:t>Báthory</a:t>
            </a:r>
            <a:r>
              <a:rPr lang="en-US" dirty="0">
                <a:solidFill>
                  <a:schemeClr val="bg1"/>
                </a:solidFill>
                <a:latin typeface="+mn-lt"/>
              </a:rPr>
              <a:t> and the Holy Roman Emperor Maximillian II. It began on 12 December 1575 when Emperor Maximillian was chosen as monarch by the Polish Senate, while the majority of the </a:t>
            </a:r>
            <a:r>
              <a:rPr lang="en-US" dirty="0" err="1">
                <a:solidFill>
                  <a:schemeClr val="bg1"/>
                </a:solidFill>
                <a:latin typeface="+mn-lt"/>
              </a:rPr>
              <a:t>szlachta</a:t>
            </a:r>
            <a:r>
              <a:rPr lang="en-US" dirty="0">
                <a:solidFill>
                  <a:schemeClr val="bg1"/>
                </a:solidFill>
                <a:latin typeface="+mn-lt"/>
              </a:rPr>
              <a:t> had voted for Bathory. It ended on 16 December 1577. </a:t>
            </a:r>
            <a:r>
              <a:rPr lang="en-US" b="1" dirty="0">
                <a:solidFill>
                  <a:schemeClr val="bg1"/>
                </a:solidFill>
                <a:latin typeface="+mn-lt"/>
              </a:rPr>
              <a:t>Maximilian’s II death</a:t>
            </a:r>
            <a:r>
              <a:rPr lang="en-US" dirty="0">
                <a:solidFill>
                  <a:schemeClr val="bg1"/>
                </a:solidFill>
                <a:latin typeface="+mn-lt"/>
              </a:rPr>
              <a:t> in fall of 1576 weakened Danzig’s position and made the conflict less about the recognition of the ruler than about Danzig’s privileges. With neither side being able to defeat the other militarily, a compromise was reached, with economic as well as religious privileges of the city being restored and recognized, in return for a large reparation and recognition of Bathory as the king.“</a:t>
            </a:r>
          </a:p>
          <a:p>
            <a:pPr algn="just"/>
            <a:endParaRPr lang="en-US" dirty="0">
              <a:solidFill>
                <a:schemeClr val="bg1"/>
              </a:solidFill>
              <a:latin typeface="+mn-lt"/>
            </a:endParaRPr>
          </a:p>
          <a:p>
            <a:pPr algn="just"/>
            <a:r>
              <a:rPr lang="en-US" dirty="0">
                <a:solidFill>
                  <a:schemeClr val="accent1">
                    <a:lumMod val="75000"/>
                  </a:schemeClr>
                </a:solidFill>
                <a:latin typeface="+mn-lt"/>
              </a:rPr>
              <a:t>Question:</a:t>
            </a:r>
            <a:r>
              <a:rPr lang="en-US" dirty="0">
                <a:solidFill>
                  <a:schemeClr val="bg1"/>
                </a:solidFill>
                <a:latin typeface="+mn-lt"/>
              </a:rPr>
              <a:t> "What happened first, the end of the rebellion of the city of Danzig or Maximilian’s II death?“</a:t>
            </a:r>
          </a:p>
          <a:p>
            <a:pPr algn="just"/>
            <a:endParaRPr lang="en-US" dirty="0">
              <a:solidFill>
                <a:schemeClr val="accent1">
                  <a:lumMod val="75000"/>
                </a:schemeClr>
              </a:solidFill>
              <a:latin typeface="+mn-lt"/>
            </a:endParaRPr>
          </a:p>
          <a:p>
            <a:pPr algn="just"/>
            <a:r>
              <a:rPr lang="en-US" dirty="0">
                <a:solidFill>
                  <a:schemeClr val="accent1">
                    <a:lumMod val="75000"/>
                  </a:schemeClr>
                </a:solidFill>
                <a:latin typeface="+mn-lt"/>
              </a:rPr>
              <a:t>Answer:</a:t>
            </a:r>
            <a:r>
              <a:rPr lang="en-US" dirty="0">
                <a:solidFill>
                  <a:schemeClr val="bg1"/>
                </a:solidFill>
                <a:latin typeface="+mn-lt"/>
              </a:rPr>
              <a:t> </a:t>
            </a:r>
            <a:r>
              <a:rPr lang="es-ES" dirty="0">
                <a:solidFill>
                  <a:schemeClr val="bg1"/>
                </a:solidFill>
                <a:latin typeface="+mn-lt"/>
              </a:rPr>
              <a:t>"</a:t>
            </a:r>
            <a:r>
              <a:rPr lang="es-ES" dirty="0" err="1">
                <a:solidFill>
                  <a:schemeClr val="bg1"/>
                </a:solidFill>
                <a:latin typeface="+mn-lt"/>
              </a:rPr>
              <a:t>Maximilian’s</a:t>
            </a:r>
            <a:r>
              <a:rPr lang="es-ES" dirty="0">
                <a:solidFill>
                  <a:schemeClr val="bg1"/>
                </a:solidFill>
                <a:latin typeface="+mn-lt"/>
              </a:rPr>
              <a:t> II </a:t>
            </a:r>
            <a:r>
              <a:rPr lang="es-ES" dirty="0" err="1">
                <a:solidFill>
                  <a:schemeClr val="bg1"/>
                </a:solidFill>
                <a:latin typeface="+mn-lt"/>
              </a:rPr>
              <a:t>death</a:t>
            </a:r>
            <a:r>
              <a:rPr lang="es-ES" dirty="0">
                <a:solidFill>
                  <a:schemeClr val="bg1"/>
                </a:solidFill>
                <a:latin typeface="+mn-lt"/>
              </a:rPr>
              <a:t>“</a:t>
            </a:r>
          </a:p>
          <a:p>
            <a:pPr algn="just"/>
            <a:endParaRPr lang="en-US" dirty="0">
              <a:solidFill>
                <a:schemeClr val="bg1"/>
              </a:solidFill>
              <a:latin typeface="+mn-lt"/>
            </a:endParaRPr>
          </a:p>
          <a:p>
            <a:pPr algn="just"/>
            <a:r>
              <a:rPr lang="en-US" b="1" dirty="0" err="1">
                <a:solidFill>
                  <a:schemeClr val="accent1">
                    <a:lumMod val="75000"/>
                  </a:schemeClr>
                </a:solidFill>
                <a:latin typeface="+mn-lt"/>
              </a:rPr>
              <a:t>RoBERTa</a:t>
            </a:r>
            <a:r>
              <a:rPr lang="en-US" dirty="0">
                <a:solidFill>
                  <a:schemeClr val="accent1">
                    <a:lumMod val="75000"/>
                  </a:schemeClr>
                </a:solidFill>
                <a:latin typeface="+mn-lt"/>
              </a:rPr>
              <a:t> prediction: </a:t>
            </a:r>
            <a:r>
              <a:rPr lang="en-US" dirty="0">
                <a:solidFill>
                  <a:schemeClr val="bg1"/>
                </a:solidFill>
                <a:latin typeface="+mn-lt"/>
              </a:rPr>
              <a:t>"</a:t>
            </a:r>
            <a:r>
              <a:rPr lang="en-US" dirty="0">
                <a:solidFill>
                  <a:schemeClr val="bg1"/>
                </a:solidFill>
              </a:rPr>
              <a:t>Maximilian’s II death" 	(EM: 100.0%, F1: 100.0%)</a:t>
            </a:r>
            <a:endParaRPr lang="en-US" dirty="0">
              <a:solidFill>
                <a:schemeClr val="bg1"/>
              </a:solidFill>
              <a:latin typeface="+mn-lt"/>
            </a:endParaRPr>
          </a:p>
          <a:p>
            <a:pPr algn="just"/>
            <a:endParaRPr lang="en-US" dirty="0">
              <a:solidFill>
                <a:schemeClr val="bg1"/>
              </a:solidFill>
              <a:latin typeface="+mn-lt"/>
            </a:endParaRPr>
          </a:p>
          <a:p>
            <a:pPr algn="just"/>
            <a:r>
              <a:rPr lang="en-US" b="1" dirty="0">
                <a:solidFill>
                  <a:schemeClr val="accent1">
                    <a:lumMod val="75000"/>
                  </a:schemeClr>
                </a:solidFill>
                <a:latin typeface="+mn-lt"/>
              </a:rPr>
              <a:t>T5</a:t>
            </a:r>
            <a:r>
              <a:rPr lang="en-US" dirty="0">
                <a:solidFill>
                  <a:schemeClr val="accent1">
                    <a:lumMod val="75000"/>
                  </a:schemeClr>
                </a:solidFill>
                <a:latin typeface="+mn-lt"/>
              </a:rPr>
              <a:t> prediction:</a:t>
            </a:r>
            <a:r>
              <a:rPr lang="en-US" dirty="0">
                <a:solidFill>
                  <a:schemeClr val="bg1"/>
                </a:solidFill>
                <a:latin typeface="+mn-lt"/>
              </a:rPr>
              <a:t> "</a:t>
            </a:r>
            <a:r>
              <a:rPr lang="en-US" dirty="0">
                <a:solidFill>
                  <a:schemeClr val="bg1"/>
                </a:solidFill>
              </a:rPr>
              <a:t>Maximilian’s II death" 	(EM: 100.0%, F1: 100.0%)</a:t>
            </a:r>
          </a:p>
          <a:p>
            <a:pPr algn="just"/>
            <a:endParaRPr lang="en-US" dirty="0">
              <a:solidFill>
                <a:schemeClr val="bg1"/>
              </a:solidFill>
              <a:latin typeface="+mn-lt"/>
            </a:endParaRPr>
          </a:p>
          <a:p>
            <a:pPr algn="just"/>
            <a:r>
              <a:rPr lang="en-US" b="1" dirty="0">
                <a:solidFill>
                  <a:schemeClr val="accent1">
                    <a:lumMod val="75000"/>
                  </a:schemeClr>
                </a:solidFill>
                <a:latin typeface="+mn-lt"/>
              </a:rPr>
              <a:t>Phi</a:t>
            </a:r>
            <a:r>
              <a:rPr lang="en-US" dirty="0">
                <a:solidFill>
                  <a:schemeClr val="accent1">
                    <a:lumMod val="75000"/>
                  </a:schemeClr>
                </a:solidFill>
                <a:latin typeface="+mn-lt"/>
              </a:rPr>
              <a:t> prediction: </a:t>
            </a:r>
            <a:r>
              <a:rPr lang="en-US" dirty="0">
                <a:solidFill>
                  <a:schemeClr val="bg1"/>
                </a:solidFill>
                <a:latin typeface="+mn-lt"/>
              </a:rPr>
              <a:t>"</a:t>
            </a:r>
            <a:r>
              <a:rPr lang="pt-BR" dirty="0" err="1">
                <a:solidFill>
                  <a:schemeClr val="bg1"/>
                </a:solidFill>
                <a:latin typeface="+mn-lt"/>
              </a:rPr>
              <a:t>Maximilian’s</a:t>
            </a:r>
            <a:r>
              <a:rPr lang="pt-BR" dirty="0">
                <a:solidFill>
                  <a:schemeClr val="bg1"/>
                </a:solidFill>
                <a:latin typeface="+mn-lt"/>
              </a:rPr>
              <a:t> II" 		(EM: 0.0%, F1: 80.0%) </a:t>
            </a:r>
            <a:endParaRPr lang="es-ES" dirty="0">
              <a:solidFill>
                <a:schemeClr val="bg1"/>
              </a:solidFill>
              <a:latin typeface="+mn-lt"/>
            </a:endParaRPr>
          </a:p>
        </p:txBody>
      </p:sp>
      <p:cxnSp>
        <p:nvCxnSpPr>
          <p:cNvPr id="8" name="Conector recto 7">
            <a:extLst>
              <a:ext uri="{FF2B5EF4-FFF2-40B4-BE49-F238E27FC236}">
                <a16:creationId xmlns:a16="http://schemas.microsoft.com/office/drawing/2014/main" id="{42AE5D6D-C782-55F0-B1C0-14506F2562D3}"/>
              </a:ext>
            </a:extLst>
          </p:cNvPr>
          <p:cNvCxnSpPr>
            <a:cxnSpLocks/>
          </p:cNvCxnSpPr>
          <p:nvPr/>
        </p:nvCxnSpPr>
        <p:spPr>
          <a:xfrm>
            <a:off x="1608461" y="5233010"/>
            <a:ext cx="466013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A116769-BB46-4C9E-1B01-E5B4A316300D}"/>
              </a:ext>
            </a:extLst>
          </p:cNvPr>
          <p:cNvSpPr txBox="1"/>
          <p:nvPr/>
        </p:nvSpPr>
        <p:spPr>
          <a:xfrm>
            <a:off x="7744858" y="1833934"/>
            <a:ext cx="3756752" cy="830997"/>
          </a:xfrm>
          <a:prstGeom prst="rect">
            <a:avLst/>
          </a:prstGeom>
          <a:noFill/>
        </p:spPr>
        <p:txBody>
          <a:bodyPr wrap="square" rtlCol="0">
            <a:spAutoFit/>
          </a:bodyPr>
          <a:lstStyle/>
          <a:p>
            <a:pPr algn="just"/>
            <a:r>
              <a:rPr lang="en-US" sz="1600" dirty="0">
                <a:solidFill>
                  <a:schemeClr val="bg1"/>
                </a:solidFill>
                <a:latin typeface="+mn-lt"/>
              </a:rPr>
              <a:t>Phi again shows generation issues.</a:t>
            </a:r>
          </a:p>
          <a:p>
            <a:pPr marL="285750" indent="-285750" algn="just">
              <a:buClr>
                <a:schemeClr val="bg1"/>
              </a:buClr>
              <a:buFont typeface="Arial" panose="020B0604020202020204" pitchFamily="34" charset="0"/>
              <a:buChar char="•"/>
            </a:pPr>
            <a:r>
              <a:rPr lang="en-US" sz="1600" dirty="0">
                <a:solidFill>
                  <a:schemeClr val="bg1"/>
                </a:solidFill>
                <a:latin typeface="+mn-lt"/>
              </a:rPr>
              <a:t>Still, F1 proves to be reliable and highly scores its answer.</a:t>
            </a:r>
          </a:p>
        </p:txBody>
      </p:sp>
      <p:sp>
        <p:nvSpPr>
          <p:cNvPr id="13" name="CuadroTexto 12">
            <a:extLst>
              <a:ext uri="{FF2B5EF4-FFF2-40B4-BE49-F238E27FC236}">
                <a16:creationId xmlns:a16="http://schemas.microsoft.com/office/drawing/2014/main" id="{41A223C3-B754-08D7-894A-EA9759D4A543}"/>
              </a:ext>
            </a:extLst>
          </p:cNvPr>
          <p:cNvSpPr txBox="1"/>
          <p:nvPr/>
        </p:nvSpPr>
        <p:spPr>
          <a:xfrm>
            <a:off x="7744858" y="1356967"/>
            <a:ext cx="1997663" cy="461665"/>
          </a:xfrm>
          <a:prstGeom prst="rect">
            <a:avLst/>
          </a:prstGeom>
          <a:noFill/>
        </p:spPr>
        <p:txBody>
          <a:bodyPr wrap="none" rtlCol="0">
            <a:spAutoFit/>
          </a:bodyPr>
          <a:lstStyle/>
          <a:p>
            <a:r>
              <a:rPr lang="en-US" sz="2400" dirty="0">
                <a:solidFill>
                  <a:schemeClr val="accent1">
                    <a:lumMod val="75000"/>
                  </a:schemeClr>
                </a:solidFill>
                <a:latin typeface="+mn-lt"/>
              </a:rPr>
              <a:t>Observations</a:t>
            </a:r>
            <a:endParaRPr lang="es-ES" sz="2400" dirty="0">
              <a:solidFill>
                <a:schemeClr val="accent1">
                  <a:lumMod val="75000"/>
                </a:schemeClr>
              </a:solidFill>
              <a:latin typeface="+mn-lt"/>
            </a:endParaRPr>
          </a:p>
        </p:txBody>
      </p:sp>
      <p:cxnSp>
        <p:nvCxnSpPr>
          <p:cNvPr id="14" name="Conector recto 13">
            <a:extLst>
              <a:ext uri="{FF2B5EF4-FFF2-40B4-BE49-F238E27FC236}">
                <a16:creationId xmlns:a16="http://schemas.microsoft.com/office/drawing/2014/main" id="{674A28CE-EEB3-BD9D-9C02-79E1816BCD79}"/>
              </a:ext>
            </a:extLst>
          </p:cNvPr>
          <p:cNvCxnSpPr>
            <a:cxnSpLocks/>
          </p:cNvCxnSpPr>
          <p:nvPr/>
        </p:nvCxnSpPr>
        <p:spPr>
          <a:xfrm flipV="1">
            <a:off x="7458419" y="1587799"/>
            <a:ext cx="0" cy="43943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8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best scores per family</a:t>
            </a:r>
            <a:endParaRPr lang="es-ES" sz="3200" dirty="0">
              <a:solidFill>
                <a:schemeClr val="accent1">
                  <a:lumMod val="75000"/>
                </a:schemeClr>
              </a:solidFill>
              <a:latin typeface="+mj-lt"/>
            </a:endParaRPr>
          </a:p>
        </p:txBody>
      </p:sp>
      <p:sp>
        <p:nvSpPr>
          <p:cNvPr id="10" name="CuadroTexto 9">
            <a:extLst>
              <a:ext uri="{FF2B5EF4-FFF2-40B4-BE49-F238E27FC236}">
                <a16:creationId xmlns:a16="http://schemas.microsoft.com/office/drawing/2014/main" id="{FCD51F82-A983-B9CF-19E2-2C140E3A83F9}"/>
              </a:ext>
            </a:extLst>
          </p:cNvPr>
          <p:cNvSpPr txBox="1"/>
          <p:nvPr/>
        </p:nvSpPr>
        <p:spPr>
          <a:xfrm>
            <a:off x="1350413" y="4676775"/>
            <a:ext cx="9491173" cy="1200329"/>
          </a:xfrm>
          <a:prstGeom prst="rect">
            <a:avLst/>
          </a:prstGeom>
          <a:noFill/>
        </p:spPr>
        <p:txBody>
          <a:bodyPr wrap="square" rtlCol="0">
            <a:spAutoFit/>
          </a:bodyPr>
          <a:lstStyle/>
          <a:p>
            <a:pPr marL="342900" indent="-342900" algn="just">
              <a:buClr>
                <a:schemeClr val="bg1"/>
              </a:buClr>
              <a:buFont typeface="Arial" panose="020B0604020202020204" pitchFamily="34" charset="0"/>
              <a:buChar char="•"/>
            </a:pPr>
            <a:r>
              <a:rPr lang="en-US" sz="2400" dirty="0">
                <a:solidFill>
                  <a:schemeClr val="bg1"/>
                </a:solidFill>
                <a:latin typeface="+mn-lt"/>
              </a:rPr>
              <a:t>Best </a:t>
            </a:r>
            <a:r>
              <a:rPr lang="en-US" sz="2400" dirty="0" err="1">
                <a:solidFill>
                  <a:schemeClr val="accent1">
                    <a:lumMod val="75000"/>
                  </a:schemeClr>
                </a:solidFill>
                <a:latin typeface="+mn-lt"/>
              </a:rPr>
              <a:t>RoBERTa</a:t>
            </a:r>
            <a:r>
              <a:rPr lang="en-US" sz="2400" dirty="0">
                <a:solidFill>
                  <a:schemeClr val="bg1"/>
                </a:solidFill>
                <a:latin typeface="+mn-lt"/>
              </a:rPr>
              <a:t> model is the </a:t>
            </a:r>
            <a:r>
              <a:rPr lang="en-US" sz="2400" dirty="0">
                <a:solidFill>
                  <a:schemeClr val="accent1">
                    <a:lumMod val="75000"/>
                  </a:schemeClr>
                </a:solidFill>
                <a:latin typeface="+mn-lt"/>
              </a:rPr>
              <a:t>Finetuned reference</a:t>
            </a:r>
            <a:r>
              <a:rPr lang="en-US" sz="2400" dirty="0">
                <a:solidFill>
                  <a:schemeClr val="bg1"/>
                </a:solidFill>
                <a:latin typeface="+mn-lt"/>
              </a:rPr>
              <a:t> </a:t>
            </a:r>
            <a:r>
              <a:rPr lang="en-US" sz="2400" dirty="0">
                <a:solidFill>
                  <a:schemeClr val="accent1">
                    <a:lumMod val="75000"/>
                  </a:schemeClr>
                </a:solidFill>
                <a:latin typeface="+mn-lt"/>
              </a:rPr>
              <a:t>model</a:t>
            </a:r>
            <a:r>
              <a:rPr lang="en-US" sz="2400" dirty="0">
                <a:solidFill>
                  <a:schemeClr val="bg1"/>
                </a:solidFill>
                <a:latin typeface="+mn-lt"/>
              </a:rPr>
              <a:t>.</a:t>
            </a:r>
            <a:endParaRPr lang="en-US" sz="2400" dirty="0">
              <a:solidFill>
                <a:schemeClr val="accent1">
                  <a:lumMod val="75000"/>
                </a:schemeClr>
              </a:solidFill>
              <a:latin typeface="+mn-lt"/>
            </a:endParaRPr>
          </a:p>
          <a:p>
            <a:pPr marL="342900" indent="-342900" algn="just">
              <a:buClr>
                <a:schemeClr val="bg1"/>
              </a:buClr>
              <a:buFont typeface="Arial" panose="020B0604020202020204" pitchFamily="34" charset="0"/>
              <a:buChar char="•"/>
            </a:pPr>
            <a:r>
              <a:rPr lang="en-US" sz="2400" dirty="0">
                <a:solidFill>
                  <a:schemeClr val="bg1"/>
                </a:solidFill>
                <a:latin typeface="+mn-lt"/>
              </a:rPr>
              <a:t>Best </a:t>
            </a:r>
            <a:r>
              <a:rPr lang="en-US" sz="2400" dirty="0">
                <a:solidFill>
                  <a:schemeClr val="accent1">
                    <a:lumMod val="75000"/>
                  </a:schemeClr>
                </a:solidFill>
                <a:latin typeface="+mn-lt"/>
              </a:rPr>
              <a:t>T5</a:t>
            </a:r>
            <a:r>
              <a:rPr lang="en-US" sz="2400" dirty="0">
                <a:solidFill>
                  <a:schemeClr val="bg1"/>
                </a:solidFill>
                <a:latin typeface="+mn-lt"/>
              </a:rPr>
              <a:t> model is the </a:t>
            </a:r>
            <a:r>
              <a:rPr lang="en-US" sz="2400" dirty="0">
                <a:solidFill>
                  <a:schemeClr val="accent1">
                    <a:lumMod val="75000"/>
                  </a:schemeClr>
                </a:solidFill>
                <a:latin typeface="+mn-lt"/>
              </a:rPr>
              <a:t>Finetuned FLAN-T5 Base</a:t>
            </a:r>
            <a:r>
              <a:rPr lang="en-US" sz="2400" dirty="0">
                <a:solidFill>
                  <a:schemeClr val="bg1"/>
                </a:solidFill>
                <a:latin typeface="+mn-lt"/>
              </a:rPr>
              <a:t> at half precision.</a:t>
            </a:r>
          </a:p>
          <a:p>
            <a:pPr marL="342900" indent="-342900" algn="just">
              <a:buClr>
                <a:schemeClr val="bg1"/>
              </a:buClr>
              <a:buFont typeface="Arial" panose="020B0604020202020204" pitchFamily="34" charset="0"/>
              <a:buChar char="•"/>
            </a:pPr>
            <a:r>
              <a:rPr lang="en-US" sz="2400" dirty="0">
                <a:solidFill>
                  <a:schemeClr val="bg1"/>
                </a:solidFill>
                <a:latin typeface="+mn-lt"/>
              </a:rPr>
              <a:t>Best </a:t>
            </a:r>
            <a:r>
              <a:rPr lang="en-US" sz="2400" dirty="0">
                <a:solidFill>
                  <a:schemeClr val="accent1">
                    <a:lumMod val="75000"/>
                  </a:schemeClr>
                </a:solidFill>
                <a:latin typeface="+mn-lt"/>
              </a:rPr>
              <a:t>Phi</a:t>
            </a:r>
            <a:r>
              <a:rPr lang="en-US" sz="2400" dirty="0">
                <a:solidFill>
                  <a:schemeClr val="bg1"/>
                </a:solidFill>
                <a:latin typeface="+mn-lt"/>
              </a:rPr>
              <a:t> model is the </a:t>
            </a:r>
            <a:r>
              <a:rPr lang="en-US" sz="2400" dirty="0">
                <a:solidFill>
                  <a:schemeClr val="accent1">
                    <a:lumMod val="75000"/>
                  </a:schemeClr>
                </a:solidFill>
                <a:latin typeface="+mn-lt"/>
              </a:rPr>
              <a:t>Finetuned Phi-3</a:t>
            </a:r>
            <a:r>
              <a:rPr lang="en-US" sz="2400" dirty="0">
                <a:solidFill>
                  <a:schemeClr val="bg1"/>
                </a:solidFill>
                <a:latin typeface="+mn-lt"/>
              </a:rPr>
              <a:t>.</a:t>
            </a:r>
            <a:endParaRPr lang="es-ES" sz="2400" dirty="0">
              <a:solidFill>
                <a:schemeClr val="bg1"/>
              </a:solidFill>
              <a:latin typeface="+mn-lt"/>
            </a:endParaRPr>
          </a:p>
        </p:txBody>
      </p:sp>
      <p:pic>
        <p:nvPicPr>
          <p:cNvPr id="6" name="Imagen 5" descr="Gráfico, Gráfico de barras&#10;&#10;Descripción generada automáticamente">
            <a:extLst>
              <a:ext uri="{FF2B5EF4-FFF2-40B4-BE49-F238E27FC236}">
                <a16:creationId xmlns:a16="http://schemas.microsoft.com/office/drawing/2014/main" id="{186575FF-9621-D033-FDBB-DB2AE6674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12" y="1754169"/>
            <a:ext cx="5657891" cy="2558492"/>
          </a:xfrm>
          <a:prstGeom prst="rect">
            <a:avLst/>
          </a:prstGeom>
          <a:ln>
            <a:noFill/>
          </a:ln>
          <a:effectLst>
            <a:outerShdw blurRad="190500" algn="tl" rotWithShape="0">
              <a:srgbClr val="000000">
                <a:alpha val="70000"/>
              </a:srgbClr>
            </a:outerShdw>
          </a:effectLst>
        </p:spPr>
      </p:pic>
      <p:pic>
        <p:nvPicPr>
          <p:cNvPr id="12" name="Imagen 11" descr="Gráfico, Gráfico de barras&#10;&#10;Descripción generada automáticamente">
            <a:extLst>
              <a:ext uri="{FF2B5EF4-FFF2-40B4-BE49-F238E27FC236}">
                <a16:creationId xmlns:a16="http://schemas.microsoft.com/office/drawing/2014/main" id="{DEDC434B-C778-0D04-1B7E-58B0CDB6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54169"/>
            <a:ext cx="5657892" cy="25584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4856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Conclusions: </a:t>
            </a:r>
            <a:r>
              <a:rPr lang="en-US" sz="3200" dirty="0">
                <a:solidFill>
                  <a:schemeClr val="accent1">
                    <a:lumMod val="75000"/>
                  </a:schemeClr>
                </a:solidFill>
                <a:latin typeface="+mj-lt"/>
              </a:rPr>
              <a:t>future work</a:t>
            </a:r>
            <a:endParaRPr lang="es-ES" sz="3200" dirty="0">
              <a:solidFill>
                <a:schemeClr val="accent1">
                  <a:lumMod val="75000"/>
                </a:schemeClr>
              </a:solidFill>
              <a:latin typeface="+mj-lt"/>
            </a:endParaRPr>
          </a:p>
        </p:txBody>
      </p:sp>
      <p:pic>
        <p:nvPicPr>
          <p:cNvPr id="5" name="Gráfico 4" descr="Procesador con relleno sólido">
            <a:extLst>
              <a:ext uri="{FF2B5EF4-FFF2-40B4-BE49-F238E27FC236}">
                <a16:creationId xmlns:a16="http://schemas.microsoft.com/office/drawing/2014/main" id="{20C13DFD-5B10-E556-7022-0AFC288AF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00" y="1695450"/>
            <a:ext cx="914400" cy="914400"/>
          </a:xfrm>
          <a:prstGeom prst="rect">
            <a:avLst/>
          </a:prstGeom>
        </p:spPr>
      </p:pic>
      <p:sp>
        <p:nvSpPr>
          <p:cNvPr id="6" name="CuadroTexto 5">
            <a:extLst>
              <a:ext uri="{FF2B5EF4-FFF2-40B4-BE49-F238E27FC236}">
                <a16:creationId xmlns:a16="http://schemas.microsoft.com/office/drawing/2014/main" id="{A5661A68-DA68-19FC-7DE1-8533CEC1848F}"/>
              </a:ext>
            </a:extLst>
          </p:cNvPr>
          <p:cNvSpPr txBox="1"/>
          <p:nvPr/>
        </p:nvSpPr>
        <p:spPr>
          <a:xfrm>
            <a:off x="1874400" y="1783318"/>
            <a:ext cx="5508239" cy="369332"/>
          </a:xfrm>
          <a:prstGeom prst="rect">
            <a:avLst/>
          </a:prstGeom>
          <a:noFill/>
        </p:spPr>
        <p:txBody>
          <a:bodyPr wrap="none" rtlCol="0">
            <a:spAutoFit/>
          </a:bodyPr>
          <a:lstStyle/>
          <a:p>
            <a:r>
              <a:rPr lang="en-US" sz="1800" dirty="0">
                <a:solidFill>
                  <a:schemeClr val="accent1">
                    <a:lumMod val="75000"/>
                  </a:schemeClr>
                </a:solidFill>
                <a:latin typeface="+mj-lt"/>
              </a:rPr>
              <a:t>Employ more capable hardware to enhance results</a:t>
            </a:r>
          </a:p>
        </p:txBody>
      </p:sp>
      <p:sp>
        <p:nvSpPr>
          <p:cNvPr id="7" name="CuadroTexto 6">
            <a:extLst>
              <a:ext uri="{FF2B5EF4-FFF2-40B4-BE49-F238E27FC236}">
                <a16:creationId xmlns:a16="http://schemas.microsoft.com/office/drawing/2014/main" id="{C43FF320-003D-9060-3BEF-ECD4E8CF5286}"/>
              </a:ext>
            </a:extLst>
          </p:cNvPr>
          <p:cNvSpPr txBox="1"/>
          <p:nvPr/>
        </p:nvSpPr>
        <p:spPr>
          <a:xfrm>
            <a:off x="1874400" y="2121801"/>
            <a:ext cx="8443200" cy="523220"/>
          </a:xfrm>
          <a:prstGeom prst="rect">
            <a:avLst/>
          </a:prstGeom>
          <a:noFill/>
        </p:spPr>
        <p:txBody>
          <a:bodyPr wrap="square" rtlCol="0">
            <a:spAutoFit/>
          </a:bodyPr>
          <a:lstStyle/>
          <a:p>
            <a:pPr lvl="0" algn="just">
              <a:buClrTx/>
              <a:defRPr/>
            </a:pPr>
            <a:r>
              <a:rPr lang="en-US" dirty="0">
                <a:solidFill>
                  <a:schemeClr val="bg1"/>
                </a:solidFill>
                <a:latin typeface="+mn-lt"/>
              </a:rPr>
              <a:t>For example, Google’s massive model </a:t>
            </a:r>
            <a:r>
              <a:rPr lang="en-US" dirty="0" err="1">
                <a:solidFill>
                  <a:schemeClr val="bg1"/>
                </a:solidFill>
                <a:latin typeface="+mn-lt"/>
              </a:rPr>
              <a:t>PaLM</a:t>
            </a:r>
            <a:r>
              <a:rPr lang="en-US" dirty="0">
                <a:solidFill>
                  <a:schemeClr val="bg1"/>
                </a:solidFill>
                <a:latin typeface="+mn-lt"/>
              </a:rPr>
              <a:t> was trained on 6144 TPUv4; TPUv4 &gt; 30x T4. We used a single T4 during this work. Google, can I borrow one of your TPUs, please?</a:t>
            </a:r>
          </a:p>
        </p:txBody>
      </p:sp>
      <p:sp>
        <p:nvSpPr>
          <p:cNvPr id="9" name="CuadroTexto 8">
            <a:extLst>
              <a:ext uri="{FF2B5EF4-FFF2-40B4-BE49-F238E27FC236}">
                <a16:creationId xmlns:a16="http://schemas.microsoft.com/office/drawing/2014/main" id="{D7A4B07F-A051-67EF-F785-418A7E94DCFB}"/>
              </a:ext>
            </a:extLst>
          </p:cNvPr>
          <p:cNvSpPr txBox="1"/>
          <p:nvPr/>
        </p:nvSpPr>
        <p:spPr>
          <a:xfrm>
            <a:off x="1874400" y="2978968"/>
            <a:ext cx="4349268" cy="369332"/>
          </a:xfrm>
          <a:prstGeom prst="rect">
            <a:avLst/>
          </a:prstGeom>
          <a:noFill/>
        </p:spPr>
        <p:txBody>
          <a:bodyPr wrap="none" rtlCol="0">
            <a:spAutoFit/>
          </a:bodyPr>
          <a:lstStyle/>
          <a:p>
            <a:r>
              <a:rPr lang="en-US" sz="1800" dirty="0">
                <a:solidFill>
                  <a:schemeClr val="accent1">
                    <a:lumMod val="75000"/>
                  </a:schemeClr>
                </a:solidFill>
                <a:latin typeface="+mj-lt"/>
              </a:rPr>
              <a:t>Implement complex evaluation methods</a:t>
            </a:r>
          </a:p>
        </p:txBody>
      </p:sp>
      <p:sp>
        <p:nvSpPr>
          <p:cNvPr id="10" name="CuadroTexto 9">
            <a:extLst>
              <a:ext uri="{FF2B5EF4-FFF2-40B4-BE49-F238E27FC236}">
                <a16:creationId xmlns:a16="http://schemas.microsoft.com/office/drawing/2014/main" id="{58930880-0FA3-B17E-FA38-6C6010B64512}"/>
              </a:ext>
            </a:extLst>
          </p:cNvPr>
          <p:cNvSpPr txBox="1"/>
          <p:nvPr/>
        </p:nvSpPr>
        <p:spPr>
          <a:xfrm>
            <a:off x="1874399" y="3317451"/>
            <a:ext cx="8443199" cy="523220"/>
          </a:xfrm>
          <a:prstGeom prst="rect">
            <a:avLst/>
          </a:prstGeom>
          <a:noFill/>
        </p:spPr>
        <p:txBody>
          <a:bodyPr wrap="square" rtlCol="0">
            <a:spAutoFit/>
          </a:bodyPr>
          <a:lstStyle/>
          <a:p>
            <a:pPr lvl="0" algn="just">
              <a:buClrTx/>
              <a:defRPr/>
            </a:pPr>
            <a:r>
              <a:rPr lang="en-US" dirty="0">
                <a:solidFill>
                  <a:schemeClr val="bg1"/>
                </a:solidFill>
                <a:latin typeface="+mn-lt"/>
              </a:rPr>
              <a:t>Methods such as semantic answer similarity may complement EM and F1 when they fail to assess the meaning of the answer.</a:t>
            </a:r>
          </a:p>
        </p:txBody>
      </p:sp>
      <p:pic>
        <p:nvPicPr>
          <p:cNvPr id="12" name="Gráfico 11" descr="Portapapeles parcialmente comprobado con relleno sólido">
            <a:extLst>
              <a:ext uri="{FF2B5EF4-FFF2-40B4-BE49-F238E27FC236}">
                <a16:creationId xmlns:a16="http://schemas.microsoft.com/office/drawing/2014/main" id="{CF898BB6-760D-7874-2713-3BC7113E2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0000" y="2891100"/>
            <a:ext cx="914400" cy="914400"/>
          </a:xfrm>
          <a:prstGeom prst="rect">
            <a:avLst/>
          </a:prstGeom>
        </p:spPr>
      </p:pic>
      <p:sp>
        <p:nvSpPr>
          <p:cNvPr id="13" name="CuadroTexto 12">
            <a:extLst>
              <a:ext uri="{FF2B5EF4-FFF2-40B4-BE49-F238E27FC236}">
                <a16:creationId xmlns:a16="http://schemas.microsoft.com/office/drawing/2014/main" id="{5F9FF61B-1A41-3D55-6E56-2456A580B0CA}"/>
              </a:ext>
            </a:extLst>
          </p:cNvPr>
          <p:cNvSpPr txBox="1"/>
          <p:nvPr/>
        </p:nvSpPr>
        <p:spPr>
          <a:xfrm>
            <a:off x="1874400" y="4113062"/>
            <a:ext cx="2525050" cy="369332"/>
          </a:xfrm>
          <a:prstGeom prst="rect">
            <a:avLst/>
          </a:prstGeom>
          <a:noFill/>
        </p:spPr>
        <p:txBody>
          <a:bodyPr wrap="none" rtlCol="0">
            <a:spAutoFit/>
          </a:bodyPr>
          <a:lstStyle/>
          <a:p>
            <a:r>
              <a:rPr lang="en-US" sz="1800" dirty="0">
                <a:solidFill>
                  <a:schemeClr val="accent1">
                    <a:lumMod val="75000"/>
                  </a:schemeClr>
                </a:solidFill>
                <a:latin typeface="+mj-lt"/>
              </a:rPr>
              <a:t>Explore generative QA</a:t>
            </a:r>
          </a:p>
        </p:txBody>
      </p:sp>
      <p:sp>
        <p:nvSpPr>
          <p:cNvPr id="14" name="CuadroTexto 13">
            <a:extLst>
              <a:ext uri="{FF2B5EF4-FFF2-40B4-BE49-F238E27FC236}">
                <a16:creationId xmlns:a16="http://schemas.microsoft.com/office/drawing/2014/main" id="{D6D0BED3-7365-4487-10D6-6CC58F5920E6}"/>
              </a:ext>
            </a:extLst>
          </p:cNvPr>
          <p:cNvSpPr txBox="1"/>
          <p:nvPr/>
        </p:nvSpPr>
        <p:spPr>
          <a:xfrm>
            <a:off x="1874400" y="4451545"/>
            <a:ext cx="8443198" cy="523220"/>
          </a:xfrm>
          <a:prstGeom prst="rect">
            <a:avLst/>
          </a:prstGeom>
          <a:noFill/>
        </p:spPr>
        <p:txBody>
          <a:bodyPr wrap="square" rtlCol="0">
            <a:spAutoFit/>
          </a:bodyPr>
          <a:lstStyle/>
          <a:p>
            <a:pPr lvl="0" algn="just">
              <a:buClrTx/>
              <a:defRPr/>
            </a:pPr>
            <a:r>
              <a:rPr lang="en-US" dirty="0">
                <a:solidFill>
                  <a:schemeClr val="bg1"/>
                </a:solidFill>
                <a:latin typeface="+mn-lt"/>
              </a:rPr>
              <a:t>We only tackled extractive QA, </a:t>
            </a:r>
            <a:r>
              <a:rPr lang="en-US" dirty="0">
                <a:solidFill>
                  <a:schemeClr val="bg1"/>
                </a:solidFill>
                <a:latin typeface="+mj-lt"/>
              </a:rPr>
              <a:t>so the next step would be to adventure into generative QA by using a new dataset, decoder-based models and advanced evaluation techniques.</a:t>
            </a:r>
          </a:p>
        </p:txBody>
      </p:sp>
      <p:pic>
        <p:nvPicPr>
          <p:cNvPr id="17" name="Gráfico 16" descr="Firma con relleno sólido">
            <a:extLst>
              <a:ext uri="{FF2B5EF4-FFF2-40B4-BE49-F238E27FC236}">
                <a16:creationId xmlns:a16="http://schemas.microsoft.com/office/drawing/2014/main" id="{96183684-597C-93DB-4C88-F07A45508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000" y="4082427"/>
            <a:ext cx="914400" cy="914400"/>
          </a:xfrm>
          <a:prstGeom prst="rect">
            <a:avLst/>
          </a:prstGeom>
        </p:spPr>
      </p:pic>
      <p:sp>
        <p:nvSpPr>
          <p:cNvPr id="23" name="CuadroTexto 22">
            <a:extLst>
              <a:ext uri="{FF2B5EF4-FFF2-40B4-BE49-F238E27FC236}">
                <a16:creationId xmlns:a16="http://schemas.microsoft.com/office/drawing/2014/main" id="{22A2E41E-AE97-F3AA-8F40-429B1EED96F0}"/>
              </a:ext>
            </a:extLst>
          </p:cNvPr>
          <p:cNvSpPr txBox="1"/>
          <p:nvPr/>
        </p:nvSpPr>
        <p:spPr>
          <a:xfrm>
            <a:off x="1874400" y="5223052"/>
            <a:ext cx="3246402" cy="369332"/>
          </a:xfrm>
          <a:prstGeom prst="rect">
            <a:avLst/>
          </a:prstGeom>
          <a:noFill/>
        </p:spPr>
        <p:txBody>
          <a:bodyPr wrap="none" rtlCol="0">
            <a:spAutoFit/>
          </a:bodyPr>
          <a:lstStyle/>
          <a:p>
            <a:r>
              <a:rPr lang="en-US" sz="1800" dirty="0">
                <a:solidFill>
                  <a:schemeClr val="accent1">
                    <a:lumMod val="75000"/>
                  </a:schemeClr>
                </a:solidFill>
                <a:latin typeface="+mj-lt"/>
              </a:rPr>
              <a:t>Further explore the NLP field</a:t>
            </a:r>
          </a:p>
        </p:txBody>
      </p:sp>
      <p:sp>
        <p:nvSpPr>
          <p:cNvPr id="24" name="CuadroTexto 23">
            <a:extLst>
              <a:ext uri="{FF2B5EF4-FFF2-40B4-BE49-F238E27FC236}">
                <a16:creationId xmlns:a16="http://schemas.microsoft.com/office/drawing/2014/main" id="{CA89A578-BC6C-8FD6-FC2C-B4FEDA80C824}"/>
              </a:ext>
            </a:extLst>
          </p:cNvPr>
          <p:cNvSpPr txBox="1"/>
          <p:nvPr/>
        </p:nvSpPr>
        <p:spPr>
          <a:xfrm>
            <a:off x="1874400" y="5561535"/>
            <a:ext cx="8443198" cy="523220"/>
          </a:xfrm>
          <a:prstGeom prst="rect">
            <a:avLst/>
          </a:prstGeom>
          <a:noFill/>
        </p:spPr>
        <p:txBody>
          <a:bodyPr wrap="square" rtlCol="0">
            <a:spAutoFit/>
          </a:bodyPr>
          <a:lstStyle/>
          <a:p>
            <a:pPr lvl="0" algn="just">
              <a:buClrTx/>
              <a:defRPr/>
            </a:pPr>
            <a:r>
              <a:rPr lang="en-US" dirty="0">
                <a:solidFill>
                  <a:schemeClr val="bg1"/>
                </a:solidFill>
                <a:latin typeface="+mn-lt"/>
              </a:rPr>
              <a:t>Plenty of work to be done in NLP: domain adaptation, RAG, reliable evaluation testbeds, local deployment of small models in mobile systems, etc.</a:t>
            </a:r>
            <a:endParaRPr lang="en-US" dirty="0">
              <a:solidFill>
                <a:schemeClr val="bg1"/>
              </a:solidFill>
              <a:latin typeface="+mj-lt"/>
            </a:endParaRPr>
          </a:p>
        </p:txBody>
      </p:sp>
      <p:pic>
        <p:nvPicPr>
          <p:cNvPr id="27" name="Gráfico 26" descr="Pensamiento con relleno sólido">
            <a:extLst>
              <a:ext uri="{FF2B5EF4-FFF2-40B4-BE49-F238E27FC236}">
                <a16:creationId xmlns:a16="http://schemas.microsoft.com/office/drawing/2014/main" id="{F52638C3-0D2B-F429-583F-5D9406A61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050" y="5170355"/>
            <a:ext cx="914400" cy="914400"/>
          </a:xfrm>
          <a:prstGeom prst="rect">
            <a:avLst/>
          </a:prstGeom>
        </p:spPr>
      </p:pic>
    </p:spTree>
    <p:extLst>
      <p:ext uri="{BB962C8B-B14F-4D97-AF65-F5344CB8AC3E}">
        <p14:creationId xmlns:p14="http://schemas.microsoft.com/office/powerpoint/2010/main" val="383348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n 30">
            <a:extLst>
              <a:ext uri="{FF2B5EF4-FFF2-40B4-BE49-F238E27FC236}">
                <a16:creationId xmlns:a16="http://schemas.microsoft.com/office/drawing/2014/main" id="{CE668AB7-7F9F-914D-8DEB-09BC39173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50" y="531471"/>
            <a:ext cx="1517581" cy="775864"/>
          </a:xfrm>
          <a:prstGeom prst="rect">
            <a:avLst/>
          </a:prstGeom>
        </p:spPr>
      </p:pic>
      <p:pic>
        <p:nvPicPr>
          <p:cNvPr id="7" name="Imagen 6">
            <a:extLst>
              <a:ext uri="{FF2B5EF4-FFF2-40B4-BE49-F238E27FC236}">
                <a16:creationId xmlns:a16="http://schemas.microsoft.com/office/drawing/2014/main" id="{19B0E682-95D6-A1BD-11DA-63BF90C3D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071" y="907598"/>
            <a:ext cx="1517581" cy="775864"/>
          </a:xfrm>
          <a:prstGeom prst="rect">
            <a:avLst/>
          </a:prstGeom>
        </p:spPr>
      </p:pic>
      <p:pic>
        <p:nvPicPr>
          <p:cNvPr id="10" name="Imagen 9">
            <a:extLst>
              <a:ext uri="{FF2B5EF4-FFF2-40B4-BE49-F238E27FC236}">
                <a16:creationId xmlns:a16="http://schemas.microsoft.com/office/drawing/2014/main" id="{8C75C395-CA5D-E2EC-37A2-D254FE08E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21" y="1218250"/>
            <a:ext cx="1517581" cy="775864"/>
          </a:xfrm>
          <a:prstGeom prst="rect">
            <a:avLst/>
          </a:prstGeom>
        </p:spPr>
      </p:pic>
      <p:pic>
        <p:nvPicPr>
          <p:cNvPr id="11" name="Imagen 10">
            <a:extLst>
              <a:ext uri="{FF2B5EF4-FFF2-40B4-BE49-F238E27FC236}">
                <a16:creationId xmlns:a16="http://schemas.microsoft.com/office/drawing/2014/main" id="{7C804E3D-1847-5020-AA3F-A44A0C65D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579" y="2289708"/>
            <a:ext cx="1517581" cy="775864"/>
          </a:xfrm>
          <a:prstGeom prst="rect">
            <a:avLst/>
          </a:prstGeom>
        </p:spPr>
      </p:pic>
      <p:pic>
        <p:nvPicPr>
          <p:cNvPr id="12" name="Imagen 11">
            <a:extLst>
              <a:ext uri="{FF2B5EF4-FFF2-40B4-BE49-F238E27FC236}">
                <a16:creationId xmlns:a16="http://schemas.microsoft.com/office/drawing/2014/main" id="{BEB1940B-4019-CA09-E742-B9441E96F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732" y="213411"/>
            <a:ext cx="1517584" cy="775865"/>
          </a:xfrm>
          <a:prstGeom prst="rect">
            <a:avLst/>
          </a:prstGeom>
        </p:spPr>
      </p:pic>
      <p:pic>
        <p:nvPicPr>
          <p:cNvPr id="13" name="Imagen 12">
            <a:extLst>
              <a:ext uri="{FF2B5EF4-FFF2-40B4-BE49-F238E27FC236}">
                <a16:creationId xmlns:a16="http://schemas.microsoft.com/office/drawing/2014/main" id="{64BFF7AF-9869-E704-BED6-58D65ED6B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196" y="828026"/>
            <a:ext cx="1517581" cy="775864"/>
          </a:xfrm>
          <a:prstGeom prst="rect">
            <a:avLst/>
          </a:prstGeom>
        </p:spPr>
      </p:pic>
      <p:pic>
        <p:nvPicPr>
          <p:cNvPr id="14" name="Imagen 13">
            <a:extLst>
              <a:ext uri="{FF2B5EF4-FFF2-40B4-BE49-F238E27FC236}">
                <a16:creationId xmlns:a16="http://schemas.microsoft.com/office/drawing/2014/main" id="{38DC89E3-66CC-4250-4EF9-09D0CE5F7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717" y="1372524"/>
            <a:ext cx="1517581" cy="775864"/>
          </a:xfrm>
          <a:prstGeom prst="rect">
            <a:avLst/>
          </a:prstGeom>
        </p:spPr>
      </p:pic>
      <p:pic>
        <p:nvPicPr>
          <p:cNvPr id="16" name="Imagen 15">
            <a:extLst>
              <a:ext uri="{FF2B5EF4-FFF2-40B4-BE49-F238E27FC236}">
                <a16:creationId xmlns:a16="http://schemas.microsoft.com/office/drawing/2014/main" id="{5FA085D9-385A-1011-7DB2-5AA92C041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208" y="1410030"/>
            <a:ext cx="1517581" cy="775864"/>
          </a:xfrm>
          <a:prstGeom prst="rect">
            <a:avLst/>
          </a:prstGeom>
        </p:spPr>
      </p:pic>
      <p:pic>
        <p:nvPicPr>
          <p:cNvPr id="21" name="Imagen 20">
            <a:extLst>
              <a:ext uri="{FF2B5EF4-FFF2-40B4-BE49-F238E27FC236}">
                <a16:creationId xmlns:a16="http://schemas.microsoft.com/office/drawing/2014/main" id="{EE3FB8C9-2EC5-1ED7-F920-D8C9F4AA3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826" y="2122425"/>
            <a:ext cx="1517581" cy="775864"/>
          </a:xfrm>
          <a:prstGeom prst="rect">
            <a:avLst/>
          </a:prstGeom>
        </p:spPr>
      </p:pic>
      <p:pic>
        <p:nvPicPr>
          <p:cNvPr id="23" name="Imagen 22">
            <a:extLst>
              <a:ext uri="{FF2B5EF4-FFF2-40B4-BE49-F238E27FC236}">
                <a16:creationId xmlns:a16="http://schemas.microsoft.com/office/drawing/2014/main" id="{8B3D0A54-1650-C1D0-37B5-64B84D98A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651" y="651903"/>
            <a:ext cx="1517584" cy="775865"/>
          </a:xfrm>
          <a:prstGeom prst="rect">
            <a:avLst/>
          </a:prstGeom>
        </p:spPr>
      </p:pic>
      <p:pic>
        <p:nvPicPr>
          <p:cNvPr id="25" name="Imagen 24">
            <a:extLst>
              <a:ext uri="{FF2B5EF4-FFF2-40B4-BE49-F238E27FC236}">
                <a16:creationId xmlns:a16="http://schemas.microsoft.com/office/drawing/2014/main" id="{80EC8370-D3BC-6E42-1ADA-AEE64E4C6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899" y="2613558"/>
            <a:ext cx="1517581" cy="775864"/>
          </a:xfrm>
          <a:prstGeom prst="rect">
            <a:avLst/>
          </a:prstGeom>
        </p:spPr>
      </p:pic>
      <p:pic>
        <p:nvPicPr>
          <p:cNvPr id="30" name="Imagen 29">
            <a:extLst>
              <a:ext uri="{FF2B5EF4-FFF2-40B4-BE49-F238E27FC236}">
                <a16:creationId xmlns:a16="http://schemas.microsoft.com/office/drawing/2014/main" id="{3E402FB5-81A4-CC86-2D99-867778FB1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771" y="3779590"/>
            <a:ext cx="1517581" cy="775864"/>
          </a:xfrm>
          <a:prstGeom prst="rect">
            <a:avLst/>
          </a:prstGeom>
        </p:spPr>
      </p:pic>
      <p:pic>
        <p:nvPicPr>
          <p:cNvPr id="37" name="Imagen 36">
            <a:extLst>
              <a:ext uri="{FF2B5EF4-FFF2-40B4-BE49-F238E27FC236}">
                <a16:creationId xmlns:a16="http://schemas.microsoft.com/office/drawing/2014/main" id="{CB1F8983-8AE3-06E2-94C4-A727A826E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64" y="3305282"/>
            <a:ext cx="1517581" cy="775864"/>
          </a:xfrm>
          <a:prstGeom prst="rect">
            <a:avLst/>
          </a:prstGeom>
        </p:spPr>
      </p:pic>
      <p:pic>
        <p:nvPicPr>
          <p:cNvPr id="39" name="Imagen 38">
            <a:extLst>
              <a:ext uri="{FF2B5EF4-FFF2-40B4-BE49-F238E27FC236}">
                <a16:creationId xmlns:a16="http://schemas.microsoft.com/office/drawing/2014/main" id="{ADDAE2F8-147B-2EB1-A6A2-B71130CE5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088" y="4478435"/>
            <a:ext cx="1517581" cy="775864"/>
          </a:xfrm>
          <a:prstGeom prst="rect">
            <a:avLst/>
          </a:prstGeom>
        </p:spPr>
      </p:pic>
      <p:pic>
        <p:nvPicPr>
          <p:cNvPr id="41" name="Imagen 40">
            <a:extLst>
              <a:ext uri="{FF2B5EF4-FFF2-40B4-BE49-F238E27FC236}">
                <a16:creationId xmlns:a16="http://schemas.microsoft.com/office/drawing/2014/main" id="{D3569276-E2B0-819B-265C-1502EAD32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359" y="3021758"/>
            <a:ext cx="1517584" cy="775865"/>
          </a:xfrm>
          <a:prstGeom prst="rect">
            <a:avLst/>
          </a:prstGeom>
        </p:spPr>
      </p:pic>
      <p:pic>
        <p:nvPicPr>
          <p:cNvPr id="42" name="Imagen 41">
            <a:extLst>
              <a:ext uri="{FF2B5EF4-FFF2-40B4-BE49-F238E27FC236}">
                <a16:creationId xmlns:a16="http://schemas.microsoft.com/office/drawing/2014/main" id="{9DB43FA4-5A4F-826D-757E-8971F4B6D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41" y="3644499"/>
            <a:ext cx="1517581" cy="775864"/>
          </a:xfrm>
          <a:prstGeom prst="rect">
            <a:avLst/>
          </a:prstGeom>
        </p:spPr>
      </p:pic>
      <p:pic>
        <p:nvPicPr>
          <p:cNvPr id="43" name="Imagen 42">
            <a:extLst>
              <a:ext uri="{FF2B5EF4-FFF2-40B4-BE49-F238E27FC236}">
                <a16:creationId xmlns:a16="http://schemas.microsoft.com/office/drawing/2014/main" id="{8CEBBC22-5096-4D8B-D95C-B371FCCD9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676" y="4427210"/>
            <a:ext cx="1517581" cy="775864"/>
          </a:xfrm>
          <a:prstGeom prst="rect">
            <a:avLst/>
          </a:prstGeom>
        </p:spPr>
      </p:pic>
      <p:pic>
        <p:nvPicPr>
          <p:cNvPr id="44" name="Imagen 43">
            <a:extLst>
              <a:ext uri="{FF2B5EF4-FFF2-40B4-BE49-F238E27FC236}">
                <a16:creationId xmlns:a16="http://schemas.microsoft.com/office/drawing/2014/main" id="{B3952D6A-3B85-3FCD-0C17-76524D234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238" y="4437032"/>
            <a:ext cx="1517581" cy="775864"/>
          </a:xfrm>
          <a:prstGeom prst="rect">
            <a:avLst/>
          </a:prstGeom>
        </p:spPr>
      </p:pic>
      <p:pic>
        <p:nvPicPr>
          <p:cNvPr id="45" name="Imagen 44">
            <a:extLst>
              <a:ext uri="{FF2B5EF4-FFF2-40B4-BE49-F238E27FC236}">
                <a16:creationId xmlns:a16="http://schemas.microsoft.com/office/drawing/2014/main" id="{6261B02E-9902-3423-D45F-92D24A28A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362" y="5153446"/>
            <a:ext cx="1517581" cy="775864"/>
          </a:xfrm>
          <a:prstGeom prst="rect">
            <a:avLst/>
          </a:prstGeom>
        </p:spPr>
      </p:pic>
      <p:pic>
        <p:nvPicPr>
          <p:cNvPr id="46" name="Imagen 45">
            <a:extLst>
              <a:ext uri="{FF2B5EF4-FFF2-40B4-BE49-F238E27FC236}">
                <a16:creationId xmlns:a16="http://schemas.microsoft.com/office/drawing/2014/main" id="{7C1B1CE1-B083-85BE-6EA8-76B1FC21E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24" y="5191944"/>
            <a:ext cx="1517584" cy="775865"/>
          </a:xfrm>
          <a:prstGeom prst="rect">
            <a:avLst/>
          </a:prstGeom>
        </p:spPr>
      </p:pic>
      <p:pic>
        <p:nvPicPr>
          <p:cNvPr id="47" name="Imagen 46">
            <a:extLst>
              <a:ext uri="{FF2B5EF4-FFF2-40B4-BE49-F238E27FC236}">
                <a16:creationId xmlns:a16="http://schemas.microsoft.com/office/drawing/2014/main" id="{7EF20A83-3E43-1BD0-578F-726835482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33" y="3984929"/>
            <a:ext cx="1517581" cy="775864"/>
          </a:xfrm>
          <a:prstGeom prst="rect">
            <a:avLst/>
          </a:prstGeom>
        </p:spPr>
      </p:pic>
      <p:pic>
        <p:nvPicPr>
          <p:cNvPr id="48" name="Imagen 47">
            <a:extLst>
              <a:ext uri="{FF2B5EF4-FFF2-40B4-BE49-F238E27FC236}">
                <a16:creationId xmlns:a16="http://schemas.microsoft.com/office/drawing/2014/main" id="{C7A7DCE9-4186-0567-DB0E-AC57262F5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9" y="4723857"/>
            <a:ext cx="1517581" cy="775864"/>
          </a:xfrm>
          <a:prstGeom prst="rect">
            <a:avLst/>
          </a:prstGeom>
        </p:spPr>
      </p:pic>
      <p:pic>
        <p:nvPicPr>
          <p:cNvPr id="49" name="Imagen 48">
            <a:extLst>
              <a:ext uri="{FF2B5EF4-FFF2-40B4-BE49-F238E27FC236}">
                <a16:creationId xmlns:a16="http://schemas.microsoft.com/office/drawing/2014/main" id="{06F2CA2B-CB79-63FC-A16D-CFA9949EB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686" y="5203074"/>
            <a:ext cx="1517581" cy="775864"/>
          </a:xfrm>
          <a:prstGeom prst="rect">
            <a:avLst/>
          </a:prstGeom>
        </p:spPr>
      </p:pic>
      <p:pic>
        <p:nvPicPr>
          <p:cNvPr id="50" name="Imagen 49">
            <a:extLst>
              <a:ext uri="{FF2B5EF4-FFF2-40B4-BE49-F238E27FC236}">
                <a16:creationId xmlns:a16="http://schemas.microsoft.com/office/drawing/2014/main" id="{DAFA271E-37A2-948B-D623-6C38AEF69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9" y="1929629"/>
            <a:ext cx="1517581" cy="775864"/>
          </a:xfrm>
          <a:prstGeom prst="rect">
            <a:avLst/>
          </a:prstGeom>
        </p:spPr>
      </p:pic>
      <p:pic>
        <p:nvPicPr>
          <p:cNvPr id="51" name="Imagen 50">
            <a:extLst>
              <a:ext uri="{FF2B5EF4-FFF2-40B4-BE49-F238E27FC236}">
                <a16:creationId xmlns:a16="http://schemas.microsoft.com/office/drawing/2014/main" id="{1EE2E69F-607A-1817-67C7-59B5E173B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104" y="257536"/>
            <a:ext cx="1517584" cy="775865"/>
          </a:xfrm>
          <a:prstGeom prst="rect">
            <a:avLst/>
          </a:prstGeom>
        </p:spPr>
      </p:pic>
      <p:pic>
        <p:nvPicPr>
          <p:cNvPr id="52" name="Imagen 51">
            <a:extLst>
              <a:ext uri="{FF2B5EF4-FFF2-40B4-BE49-F238E27FC236}">
                <a16:creationId xmlns:a16="http://schemas.microsoft.com/office/drawing/2014/main" id="{6D4776CB-1BA1-D8A9-CD2D-9945B24D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427" y="2148242"/>
            <a:ext cx="1517581" cy="775864"/>
          </a:xfrm>
          <a:prstGeom prst="rect">
            <a:avLst/>
          </a:prstGeom>
        </p:spPr>
      </p:pic>
      <p:pic>
        <p:nvPicPr>
          <p:cNvPr id="53" name="Imagen 52">
            <a:extLst>
              <a:ext uri="{FF2B5EF4-FFF2-40B4-BE49-F238E27FC236}">
                <a16:creationId xmlns:a16="http://schemas.microsoft.com/office/drawing/2014/main" id="{E8C9C836-AC8D-4E89-E123-E87A959EA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431" y="2885947"/>
            <a:ext cx="1517581" cy="775864"/>
          </a:xfrm>
          <a:prstGeom prst="rect">
            <a:avLst/>
          </a:prstGeom>
        </p:spPr>
      </p:pic>
      <p:pic>
        <p:nvPicPr>
          <p:cNvPr id="54" name="Imagen 53">
            <a:extLst>
              <a:ext uri="{FF2B5EF4-FFF2-40B4-BE49-F238E27FC236}">
                <a16:creationId xmlns:a16="http://schemas.microsoft.com/office/drawing/2014/main" id="{0B9336FB-FE16-D2D9-B0A5-465D7595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827" y="2906287"/>
            <a:ext cx="1517581" cy="775864"/>
          </a:xfrm>
          <a:prstGeom prst="rect">
            <a:avLst/>
          </a:prstGeom>
        </p:spPr>
      </p:pic>
      <p:pic>
        <p:nvPicPr>
          <p:cNvPr id="55" name="Imagen 54">
            <a:extLst>
              <a:ext uri="{FF2B5EF4-FFF2-40B4-BE49-F238E27FC236}">
                <a16:creationId xmlns:a16="http://schemas.microsoft.com/office/drawing/2014/main" id="{34856551-5D28-BE5A-C8DA-28797FE77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195" y="3689651"/>
            <a:ext cx="1517581" cy="775864"/>
          </a:xfrm>
          <a:prstGeom prst="rect">
            <a:avLst/>
          </a:prstGeom>
        </p:spPr>
      </p:pic>
      <p:pic>
        <p:nvPicPr>
          <p:cNvPr id="56" name="Imagen 55">
            <a:extLst>
              <a:ext uri="{FF2B5EF4-FFF2-40B4-BE49-F238E27FC236}">
                <a16:creationId xmlns:a16="http://schemas.microsoft.com/office/drawing/2014/main" id="{EF0271C0-BAC7-46E5-9C36-653C24EB7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636" y="1541697"/>
            <a:ext cx="1517584" cy="775865"/>
          </a:xfrm>
          <a:prstGeom prst="rect">
            <a:avLst/>
          </a:prstGeom>
        </p:spPr>
      </p:pic>
      <p:pic>
        <p:nvPicPr>
          <p:cNvPr id="62" name="Imagen 61" descr="Un circuito electrónico&#10;&#10;Descripción generada automáticamente con confianza baja">
            <a:extLst>
              <a:ext uri="{FF2B5EF4-FFF2-40B4-BE49-F238E27FC236}">
                <a16:creationId xmlns:a16="http://schemas.microsoft.com/office/drawing/2014/main" id="{3BE0F96F-26E8-3E5B-47EE-8A9E3915E75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667" b="90000" l="2889" r="90000">
                        <a14:foregroundMark x1="55333" y1="10833" x2="59222" y2="4167"/>
                        <a14:foregroundMark x1="59222" y1="4167" x2="62444" y2="8667"/>
                        <a14:foregroundMark x1="62778" y1="10667" x2="68222" y2="11167"/>
                        <a14:foregroundMark x1="66333" y1="9833" x2="69556" y2="13167"/>
                        <a14:foregroundMark x1="56667" y1="3500" x2="57889" y2="2833"/>
                        <a14:foregroundMark x1="10444" y1="43167" x2="3444" y2="49333"/>
                        <a14:foregroundMark x1="33000" y1="84167" x2="31889" y2="83167"/>
                        <a14:foregroundMark x1="32222" y1="86000" x2="2889" y2="50667"/>
                        <a14:foregroundMark x1="3000" y1="51833" x2="5556" y2="54833"/>
                        <a14:foregroundMark x1="5889" y1="55333" x2="30898" y2="86543"/>
                        <a14:foregroundMark x1="31222" y1="86167" x2="32778" y2="87500"/>
                        <a14:foregroundMark x1="32556" y1="87333" x2="37000" y2="84833"/>
                        <a14:foregroundMark x1="35333" y1="86500" x2="33222" y2="87500"/>
                        <a14:foregroundMark x1="87222" y1="33167" x2="81333" y2="38667"/>
                        <a14:foregroundMark x1="81333" y1="38667" x2="81000" y2="39333"/>
                        <a14:backgroundMark x1="33111" y1="91333" x2="49222" y2="80167"/>
                        <a14:backgroundMark x1="49222" y1="80167" x2="82000" y2="46000"/>
                        <a14:backgroundMark x1="33556" y1="89500" x2="32729" y2="89264"/>
                      </a14:backgroundRemoval>
                    </a14:imgEffect>
                  </a14:imgLayer>
                </a14:imgProps>
              </a:ext>
              <a:ext uri="{28A0092B-C50C-407E-A947-70E740481C1C}">
                <a14:useLocalDpi xmlns:a14="http://schemas.microsoft.com/office/drawing/2010/main" val="0"/>
              </a:ext>
            </a:extLst>
          </a:blip>
          <a:stretch>
            <a:fillRect/>
          </a:stretch>
        </p:blipFill>
        <p:spPr>
          <a:xfrm rot="18883595">
            <a:off x="7561277" y="2027165"/>
            <a:ext cx="4476416" cy="2984277"/>
          </a:xfrm>
          <a:prstGeom prst="rect">
            <a:avLst/>
          </a:prstGeom>
        </p:spPr>
      </p:pic>
      <p:sp>
        <p:nvSpPr>
          <p:cNvPr id="63" name="CuadroTexto 62">
            <a:extLst>
              <a:ext uri="{FF2B5EF4-FFF2-40B4-BE49-F238E27FC236}">
                <a16:creationId xmlns:a16="http://schemas.microsoft.com/office/drawing/2014/main" id="{A69E26CD-A878-753E-2497-EB01131C7337}"/>
              </a:ext>
            </a:extLst>
          </p:cNvPr>
          <p:cNvSpPr txBox="1"/>
          <p:nvPr/>
        </p:nvSpPr>
        <p:spPr>
          <a:xfrm>
            <a:off x="7312884" y="2655673"/>
            <a:ext cx="630301" cy="1323439"/>
          </a:xfrm>
          <a:prstGeom prst="rect">
            <a:avLst/>
          </a:prstGeom>
          <a:noFill/>
        </p:spPr>
        <p:txBody>
          <a:bodyPr wrap="none" rtlCol="0">
            <a:spAutoFit/>
          </a:bodyPr>
          <a:lstStyle/>
          <a:p>
            <a:r>
              <a:rPr lang="en-US" sz="8000" dirty="0">
                <a:solidFill>
                  <a:schemeClr val="bg1"/>
                </a:solidFill>
                <a:latin typeface="+mj-lt"/>
              </a:rPr>
              <a:t>&lt;</a:t>
            </a:r>
            <a:endParaRPr lang="es-ES" sz="8000" dirty="0">
              <a:solidFill>
                <a:schemeClr val="bg1"/>
              </a:solidFill>
              <a:latin typeface="+mj-lt"/>
            </a:endParaRPr>
          </a:p>
        </p:txBody>
      </p:sp>
      <p:sp>
        <p:nvSpPr>
          <p:cNvPr id="2" name="CuadroTexto 1">
            <a:extLst>
              <a:ext uri="{FF2B5EF4-FFF2-40B4-BE49-F238E27FC236}">
                <a16:creationId xmlns:a16="http://schemas.microsoft.com/office/drawing/2014/main" id="{C1DC10F0-F17B-11F0-0BB7-07E7DA58E177}"/>
              </a:ext>
            </a:extLst>
          </p:cNvPr>
          <p:cNvSpPr txBox="1"/>
          <p:nvPr/>
        </p:nvSpPr>
        <p:spPr>
          <a:xfrm>
            <a:off x="3284180" y="6020341"/>
            <a:ext cx="1495922" cy="400110"/>
          </a:xfrm>
          <a:prstGeom prst="rect">
            <a:avLst/>
          </a:prstGeom>
          <a:noFill/>
        </p:spPr>
        <p:txBody>
          <a:bodyPr wrap="none" rtlCol="0">
            <a:spAutoFit/>
          </a:bodyPr>
          <a:lstStyle/>
          <a:p>
            <a:r>
              <a:rPr lang="en-US" sz="2000" dirty="0">
                <a:solidFill>
                  <a:schemeClr val="bg1"/>
                </a:solidFill>
                <a:latin typeface="+mj-lt"/>
              </a:rPr>
              <a:t>30x T4 GPU</a:t>
            </a:r>
            <a:endParaRPr lang="es-ES" sz="2000" dirty="0">
              <a:solidFill>
                <a:schemeClr val="bg1"/>
              </a:solidFill>
              <a:latin typeface="+mj-lt"/>
            </a:endParaRPr>
          </a:p>
        </p:txBody>
      </p:sp>
      <p:sp>
        <p:nvSpPr>
          <p:cNvPr id="3" name="CuadroTexto 2">
            <a:extLst>
              <a:ext uri="{FF2B5EF4-FFF2-40B4-BE49-F238E27FC236}">
                <a16:creationId xmlns:a16="http://schemas.microsoft.com/office/drawing/2014/main" id="{6CB694FE-33E0-BD8E-8D3F-200F7011E397}"/>
              </a:ext>
            </a:extLst>
          </p:cNvPr>
          <p:cNvSpPr txBox="1"/>
          <p:nvPr/>
        </p:nvSpPr>
        <p:spPr>
          <a:xfrm>
            <a:off x="8805685" y="6020341"/>
            <a:ext cx="1247457" cy="400110"/>
          </a:xfrm>
          <a:prstGeom prst="rect">
            <a:avLst/>
          </a:prstGeom>
          <a:noFill/>
        </p:spPr>
        <p:txBody>
          <a:bodyPr wrap="none" rtlCol="0">
            <a:spAutoFit/>
          </a:bodyPr>
          <a:lstStyle/>
          <a:p>
            <a:r>
              <a:rPr lang="en-US" sz="2000" dirty="0">
                <a:solidFill>
                  <a:schemeClr val="bg1"/>
                </a:solidFill>
                <a:latin typeface="+mj-lt"/>
              </a:rPr>
              <a:t>1x TPUv4</a:t>
            </a:r>
            <a:endParaRPr lang="es-ES" sz="2000" dirty="0">
              <a:solidFill>
                <a:schemeClr val="bg1"/>
              </a:solidFill>
              <a:latin typeface="+mj-lt"/>
            </a:endParaRPr>
          </a:p>
        </p:txBody>
      </p:sp>
    </p:spTree>
    <p:extLst>
      <p:ext uri="{BB962C8B-B14F-4D97-AF65-F5344CB8AC3E}">
        <p14:creationId xmlns:p14="http://schemas.microsoft.com/office/powerpoint/2010/main" val="285180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565FBEED-325C-986F-B09A-E18ED1081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00" y="1429889"/>
            <a:ext cx="8877300" cy="4970299"/>
          </a:xfrm>
          <a:prstGeom prst="rect">
            <a:avLst/>
          </a:prstGeom>
          <a:ln>
            <a:noFill/>
          </a:ln>
          <a:effectLst>
            <a:outerShdw blurRad="190500" algn="tl" rotWithShape="0">
              <a:srgbClr val="000000">
                <a:alpha val="70000"/>
              </a:srgbClr>
            </a:outerShdw>
          </a:effectLst>
        </p:spPr>
      </p:pic>
      <p:sp>
        <p:nvSpPr>
          <p:cNvPr id="9" name="Título 1">
            <a:extLst>
              <a:ext uri="{FF2B5EF4-FFF2-40B4-BE49-F238E27FC236}">
                <a16:creationId xmlns:a16="http://schemas.microsoft.com/office/drawing/2014/main" id="{669392BA-DE20-6A78-D677-65C387589D24}"/>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Transformer</a:t>
            </a:r>
            <a:endParaRPr lang="es-ES" sz="3200" dirty="0">
              <a:solidFill>
                <a:schemeClr val="accent1">
                  <a:lumMod val="75000"/>
                </a:schemeClr>
              </a:solidFill>
              <a:latin typeface="+mj-lt"/>
            </a:endParaRPr>
          </a:p>
        </p:txBody>
      </p:sp>
      <p:sp>
        <p:nvSpPr>
          <p:cNvPr id="12" name="CuadroTexto 11">
            <a:extLst>
              <a:ext uri="{FF2B5EF4-FFF2-40B4-BE49-F238E27FC236}">
                <a16:creationId xmlns:a16="http://schemas.microsoft.com/office/drawing/2014/main" id="{F2FC8791-A010-41FF-FE0A-3A741848DBF6}"/>
              </a:ext>
            </a:extLst>
          </p:cNvPr>
          <p:cNvSpPr txBox="1"/>
          <p:nvPr/>
        </p:nvSpPr>
        <p:spPr>
          <a:xfrm>
            <a:off x="960000" y="6478745"/>
            <a:ext cx="4870244" cy="276999"/>
          </a:xfrm>
          <a:prstGeom prst="rect">
            <a:avLst/>
          </a:prstGeom>
          <a:noFill/>
        </p:spPr>
        <p:txBody>
          <a:bodyPr wrap="none" rtlCol="0">
            <a:spAutoFit/>
          </a:bodyPr>
          <a:lstStyle/>
          <a:p>
            <a:r>
              <a:rPr lang="en-US" sz="1200" i="1" dirty="0">
                <a:solidFill>
                  <a:schemeClr val="bg1"/>
                </a:solidFill>
                <a:latin typeface="+mj-lt"/>
              </a:rPr>
              <a:t>Extracted from </a:t>
            </a:r>
            <a:r>
              <a:rPr lang="en-US" sz="1200" i="1" dirty="0">
                <a:solidFill>
                  <a:schemeClr val="bg1"/>
                </a:solidFill>
                <a:latin typeface="+mj-lt"/>
                <a:hlinkClick r:id="rId4"/>
              </a:rPr>
              <a:t>https://jalammar.github.io/illustrated-transformer/</a:t>
            </a:r>
            <a:r>
              <a:rPr lang="en-US" sz="1200" i="1" dirty="0">
                <a:solidFill>
                  <a:schemeClr val="bg1"/>
                </a:solidFill>
                <a:latin typeface="+mj-lt"/>
              </a:rPr>
              <a:t> </a:t>
            </a:r>
            <a:endParaRPr lang="es-ES" sz="1200" i="1" dirty="0">
              <a:latin typeface="+mj-lt"/>
            </a:endParaRPr>
          </a:p>
        </p:txBody>
      </p:sp>
    </p:spTree>
    <p:extLst>
      <p:ext uri="{BB962C8B-B14F-4D97-AF65-F5344CB8AC3E}">
        <p14:creationId xmlns:p14="http://schemas.microsoft.com/office/powerpoint/2010/main" val="355895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9C6667CE-C988-B73F-3362-47A93BD1F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27" y="1356967"/>
            <a:ext cx="9129431" cy="5015473"/>
          </a:xfrm>
          <a:prstGeom prst="rect">
            <a:avLst/>
          </a:prstGeom>
          <a:ln>
            <a:noFill/>
          </a:ln>
          <a:effectLst>
            <a:outerShdw blurRad="190500" algn="tl" rotWithShape="0">
              <a:srgbClr val="000000">
                <a:alpha val="70000"/>
              </a:srgbClr>
            </a:outerShdw>
          </a:effectLst>
        </p:spPr>
      </p:pic>
      <p:sp>
        <p:nvSpPr>
          <p:cNvPr id="4" name="CuadroTexto 3">
            <a:extLst>
              <a:ext uri="{FF2B5EF4-FFF2-40B4-BE49-F238E27FC236}">
                <a16:creationId xmlns:a16="http://schemas.microsoft.com/office/drawing/2014/main" id="{55930C32-00D2-EAD2-FE18-C23BC28198C2}"/>
              </a:ext>
            </a:extLst>
          </p:cNvPr>
          <p:cNvSpPr txBox="1"/>
          <p:nvPr/>
        </p:nvSpPr>
        <p:spPr>
          <a:xfrm>
            <a:off x="1143727" y="6372440"/>
            <a:ext cx="4870244" cy="276999"/>
          </a:xfrm>
          <a:prstGeom prst="rect">
            <a:avLst/>
          </a:prstGeom>
          <a:noFill/>
        </p:spPr>
        <p:txBody>
          <a:bodyPr wrap="none" rtlCol="0">
            <a:spAutoFit/>
          </a:bodyPr>
          <a:lstStyle/>
          <a:p>
            <a:r>
              <a:rPr lang="en-US" sz="1200" i="1" dirty="0">
                <a:solidFill>
                  <a:schemeClr val="bg1"/>
                </a:solidFill>
                <a:latin typeface="+mj-lt"/>
              </a:rPr>
              <a:t>Extracted from </a:t>
            </a:r>
            <a:r>
              <a:rPr lang="en-US" sz="1200" i="1" dirty="0">
                <a:solidFill>
                  <a:schemeClr val="bg1"/>
                </a:solidFill>
                <a:latin typeface="+mj-lt"/>
                <a:hlinkClick r:id="rId4"/>
              </a:rPr>
              <a:t>https://jalammar.github.io/illustrated-transformer/</a:t>
            </a:r>
            <a:r>
              <a:rPr lang="en-US" sz="1200" i="1" dirty="0">
                <a:solidFill>
                  <a:schemeClr val="bg1"/>
                </a:solidFill>
                <a:latin typeface="+mj-lt"/>
              </a:rPr>
              <a:t> </a:t>
            </a:r>
            <a:endParaRPr lang="es-ES" sz="1200" i="1" dirty="0">
              <a:latin typeface="+mj-lt"/>
            </a:endParaRPr>
          </a:p>
        </p:txBody>
      </p:sp>
      <p:sp>
        <p:nvSpPr>
          <p:cNvPr id="6" name="Título 1">
            <a:extLst>
              <a:ext uri="{FF2B5EF4-FFF2-40B4-BE49-F238E27FC236}">
                <a16:creationId xmlns:a16="http://schemas.microsoft.com/office/drawing/2014/main" id="{F397D5C5-943B-B994-E29F-446F84BA7761}"/>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Transformer</a:t>
            </a:r>
            <a:endParaRPr lang="es-ES" sz="3200" dirty="0">
              <a:solidFill>
                <a:schemeClr val="accent1">
                  <a:lumMod val="75000"/>
                </a:schemeClr>
              </a:solidFill>
              <a:latin typeface="+mj-lt"/>
            </a:endParaRPr>
          </a:p>
        </p:txBody>
      </p:sp>
    </p:spTree>
    <p:extLst>
      <p:ext uri="{BB962C8B-B14F-4D97-AF65-F5344CB8AC3E}">
        <p14:creationId xmlns:p14="http://schemas.microsoft.com/office/powerpoint/2010/main" val="214578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5930C32-00D2-EAD2-FE18-C23BC28198C2}"/>
              </a:ext>
            </a:extLst>
          </p:cNvPr>
          <p:cNvSpPr txBox="1"/>
          <p:nvPr/>
        </p:nvSpPr>
        <p:spPr>
          <a:xfrm>
            <a:off x="1143727" y="6372440"/>
            <a:ext cx="4870244" cy="276999"/>
          </a:xfrm>
          <a:prstGeom prst="rect">
            <a:avLst/>
          </a:prstGeom>
          <a:noFill/>
        </p:spPr>
        <p:txBody>
          <a:bodyPr wrap="none" rtlCol="0">
            <a:spAutoFit/>
          </a:bodyPr>
          <a:lstStyle/>
          <a:p>
            <a:r>
              <a:rPr lang="en-US" sz="1200" i="1" dirty="0">
                <a:solidFill>
                  <a:schemeClr val="bg1"/>
                </a:solidFill>
                <a:latin typeface="+mj-lt"/>
              </a:rPr>
              <a:t>Extracted from </a:t>
            </a:r>
            <a:r>
              <a:rPr lang="en-US" sz="1200" i="1" dirty="0">
                <a:solidFill>
                  <a:schemeClr val="bg1"/>
                </a:solidFill>
                <a:latin typeface="+mj-lt"/>
                <a:hlinkClick r:id="rId3"/>
              </a:rPr>
              <a:t>https://jalammar.github.io/illustrated-transformer/</a:t>
            </a:r>
            <a:r>
              <a:rPr lang="en-US" sz="1200" i="1" dirty="0">
                <a:solidFill>
                  <a:schemeClr val="bg1"/>
                </a:solidFill>
                <a:latin typeface="+mj-lt"/>
              </a:rPr>
              <a:t> </a:t>
            </a:r>
            <a:endParaRPr lang="es-ES" sz="1200" i="1" dirty="0">
              <a:latin typeface="+mj-lt"/>
            </a:endParaRPr>
          </a:p>
        </p:txBody>
      </p:sp>
      <p:sp>
        <p:nvSpPr>
          <p:cNvPr id="6" name="Título 1">
            <a:extLst>
              <a:ext uri="{FF2B5EF4-FFF2-40B4-BE49-F238E27FC236}">
                <a16:creationId xmlns:a16="http://schemas.microsoft.com/office/drawing/2014/main" id="{F397D5C5-943B-B994-E29F-446F84BA7761}"/>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Transformer</a:t>
            </a:r>
            <a:endParaRPr lang="es-ES" sz="3200" dirty="0">
              <a:solidFill>
                <a:schemeClr val="accent1">
                  <a:lumMod val="75000"/>
                </a:schemeClr>
              </a:solidFill>
              <a:latin typeface="+mj-lt"/>
            </a:endParaRPr>
          </a:p>
        </p:txBody>
      </p:sp>
      <p:pic>
        <p:nvPicPr>
          <p:cNvPr id="2" name="Imagen 1" descr="Diagrama&#10;&#10;Descripción generada automáticamente">
            <a:extLst>
              <a:ext uri="{FF2B5EF4-FFF2-40B4-BE49-F238E27FC236}">
                <a16:creationId xmlns:a16="http://schemas.microsoft.com/office/drawing/2014/main" id="{34800661-43EB-0761-4146-D35E1640A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727" y="1356967"/>
            <a:ext cx="9129430" cy="50154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500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Question Answering systems</a:t>
            </a:r>
            <a:endParaRPr lang="es-ES" sz="3200" dirty="0">
              <a:solidFill>
                <a:schemeClr val="accent1">
                  <a:lumMod val="75000"/>
                </a:schemeClr>
              </a:solidFill>
              <a:latin typeface="+mj-lt"/>
            </a:endParaRPr>
          </a:p>
        </p:txBody>
      </p:sp>
      <p:sp>
        <p:nvSpPr>
          <p:cNvPr id="9" name="CuadroTexto 8">
            <a:extLst>
              <a:ext uri="{FF2B5EF4-FFF2-40B4-BE49-F238E27FC236}">
                <a16:creationId xmlns:a16="http://schemas.microsoft.com/office/drawing/2014/main" id="{C671D56A-BAF2-A3A4-258A-C8E0609FA9EC}"/>
              </a:ext>
            </a:extLst>
          </p:cNvPr>
          <p:cNvSpPr txBox="1"/>
          <p:nvPr/>
        </p:nvSpPr>
        <p:spPr>
          <a:xfrm>
            <a:off x="2967579" y="5787699"/>
            <a:ext cx="6256841"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3"/>
              </a:rPr>
              <a:t>https://shindeshu.github.io/posts/nlp/qa_guide.html#a-real-project-using-generative-qa</a:t>
            </a:r>
            <a:r>
              <a:rPr lang="en-US" sz="1000" i="1" dirty="0">
                <a:solidFill>
                  <a:schemeClr val="bg1"/>
                </a:solidFill>
                <a:latin typeface="+mj-lt"/>
              </a:rPr>
              <a:t> </a:t>
            </a:r>
            <a:endParaRPr lang="es-ES" sz="1000" i="1" dirty="0">
              <a:solidFill>
                <a:schemeClr val="bg1"/>
              </a:solidFill>
              <a:latin typeface="+mj-lt"/>
            </a:endParaRPr>
          </a:p>
        </p:txBody>
      </p:sp>
      <p:pic>
        <p:nvPicPr>
          <p:cNvPr id="6" name="Imagen 5" descr="Diagrama&#10;&#10;Descripción generada automáticamente">
            <a:extLst>
              <a:ext uri="{FF2B5EF4-FFF2-40B4-BE49-F238E27FC236}">
                <a16:creationId xmlns:a16="http://schemas.microsoft.com/office/drawing/2014/main" id="{FDC1CECB-B791-A0B0-6823-3DF634A69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979" y="1462713"/>
            <a:ext cx="8972042" cy="42192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164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Evolution of LLMs</a:t>
            </a:r>
            <a:endParaRPr lang="es-ES" sz="3200" dirty="0">
              <a:solidFill>
                <a:schemeClr val="bg1"/>
              </a:solidFill>
              <a:latin typeface="+mj-lt"/>
            </a:endParaRPr>
          </a:p>
        </p:txBody>
      </p:sp>
      <p:pic>
        <p:nvPicPr>
          <p:cNvPr id="5" name="Imagen 4" descr="Gráfico&#10;&#10;Descripción generada automáticamente">
            <a:extLst>
              <a:ext uri="{FF2B5EF4-FFF2-40B4-BE49-F238E27FC236}">
                <a16:creationId xmlns:a16="http://schemas.microsoft.com/office/drawing/2014/main" id="{40BAB7D8-4794-0B68-26A4-2A920C572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050" y="1415813"/>
            <a:ext cx="8620125" cy="4848820"/>
          </a:xfrm>
          <a:prstGeom prst="rect">
            <a:avLst/>
          </a:prstGeom>
          <a:ln>
            <a:noFill/>
          </a:ln>
          <a:effectLst>
            <a:outerShdw blurRad="190500" algn="tl" rotWithShape="0">
              <a:srgbClr val="000000">
                <a:alpha val="70000"/>
              </a:srgbClr>
            </a:outerShdw>
          </a:effectLst>
        </p:spPr>
      </p:pic>
      <p:sp>
        <p:nvSpPr>
          <p:cNvPr id="3" name="CuadroTexto 2">
            <a:extLst>
              <a:ext uri="{FF2B5EF4-FFF2-40B4-BE49-F238E27FC236}">
                <a16:creationId xmlns:a16="http://schemas.microsoft.com/office/drawing/2014/main" id="{B41F2235-1D18-C0E8-7487-5E434C087379}"/>
              </a:ext>
            </a:extLst>
          </p:cNvPr>
          <p:cNvSpPr txBox="1"/>
          <p:nvPr/>
        </p:nvSpPr>
        <p:spPr>
          <a:xfrm>
            <a:off x="1924050" y="6323479"/>
            <a:ext cx="6471643" cy="246221"/>
          </a:xfrm>
          <a:prstGeom prst="rect">
            <a:avLst/>
          </a:prstGeom>
          <a:noFill/>
        </p:spPr>
        <p:txBody>
          <a:bodyPr wrap="none" rtlCol="0">
            <a:spAutoFit/>
          </a:bodyPr>
          <a:lstStyle/>
          <a:p>
            <a:r>
              <a:rPr lang="en-US" sz="1000" i="1" dirty="0">
                <a:solidFill>
                  <a:schemeClr val="bg1"/>
                </a:solidFill>
                <a:latin typeface="+mj-lt"/>
              </a:rPr>
              <a:t>Extracted from </a:t>
            </a:r>
            <a:r>
              <a:rPr lang="en-US" sz="1000" i="1" dirty="0">
                <a:solidFill>
                  <a:schemeClr val="bg1"/>
                </a:solidFill>
                <a:latin typeface="+mj-lt"/>
                <a:hlinkClick r:id="rId4"/>
              </a:rPr>
              <a:t>https://epochai.org/data/epochdb/visualization?startDate=1972-5-4&amp;startDlEra=2011-10-13</a:t>
            </a:r>
            <a:r>
              <a:rPr lang="en-US" sz="1000" i="1" dirty="0">
                <a:solidFill>
                  <a:schemeClr val="bg1"/>
                </a:solidFill>
                <a:latin typeface="+mj-lt"/>
              </a:rPr>
              <a:t> </a:t>
            </a:r>
            <a:endParaRPr lang="es-ES" sz="1000" i="1" dirty="0">
              <a:solidFill>
                <a:schemeClr val="bg1"/>
              </a:solidFill>
              <a:latin typeface="+mj-lt"/>
            </a:endParaRPr>
          </a:p>
        </p:txBody>
      </p:sp>
    </p:spTree>
    <p:extLst>
      <p:ext uri="{BB962C8B-B14F-4D97-AF65-F5344CB8AC3E}">
        <p14:creationId xmlns:p14="http://schemas.microsoft.com/office/powerpoint/2010/main" val="348163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Training LLMs</a:t>
            </a:r>
            <a:endParaRPr lang="es-ES" sz="3200" dirty="0">
              <a:solidFill>
                <a:schemeClr val="bg1"/>
              </a:solidFill>
              <a:latin typeface="+mj-lt"/>
            </a:endParaRPr>
          </a:p>
        </p:txBody>
      </p:sp>
      <p:pic>
        <p:nvPicPr>
          <p:cNvPr id="5" name="Imagen 4" descr="Diagrama&#10;&#10;Descripción generada automáticamente">
            <a:extLst>
              <a:ext uri="{FF2B5EF4-FFF2-40B4-BE49-F238E27FC236}">
                <a16:creationId xmlns:a16="http://schemas.microsoft.com/office/drawing/2014/main" id="{77D5BCE1-06E1-4585-8E9A-D3AFBEB73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363" y="1970615"/>
            <a:ext cx="9019274" cy="3747345"/>
          </a:xfrm>
          <a:prstGeom prst="rect">
            <a:avLst/>
          </a:prstGeom>
        </p:spPr>
      </p:pic>
      <p:sp>
        <p:nvSpPr>
          <p:cNvPr id="6" name="Elipse 5">
            <a:extLst>
              <a:ext uri="{FF2B5EF4-FFF2-40B4-BE49-F238E27FC236}">
                <a16:creationId xmlns:a16="http://schemas.microsoft.com/office/drawing/2014/main" id="{E684AC09-43A0-CA04-D5A9-DB8E943685B6}"/>
              </a:ext>
            </a:extLst>
          </p:cNvPr>
          <p:cNvSpPr/>
          <p:nvPr/>
        </p:nvSpPr>
        <p:spPr>
          <a:xfrm>
            <a:off x="3802880" y="1693698"/>
            <a:ext cx="2187724" cy="1377991"/>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AFECDAD3-C41D-ABB5-40B0-13C0379BCFDE}"/>
              </a:ext>
            </a:extLst>
          </p:cNvPr>
          <p:cNvSpPr/>
          <p:nvPr/>
        </p:nvSpPr>
        <p:spPr>
          <a:xfrm>
            <a:off x="4307080" y="3071689"/>
            <a:ext cx="2002258" cy="1103832"/>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843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73763F6-EE58-ED99-251D-455DFDB5C064}"/>
              </a:ext>
            </a:extLst>
          </p:cNvPr>
          <p:cNvSpPr/>
          <p:nvPr/>
        </p:nvSpPr>
        <p:spPr>
          <a:xfrm>
            <a:off x="1738993" y="1665514"/>
            <a:ext cx="8654143" cy="3763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p:txBody>
          <a:bodyPr/>
          <a:lstStyle/>
          <a:p>
            <a:r>
              <a:rPr lang="en-US" sz="3200" dirty="0">
                <a:solidFill>
                  <a:schemeClr val="bg1"/>
                </a:solidFill>
                <a:latin typeface="+mj-lt"/>
              </a:rPr>
              <a:t>Tokenizers</a:t>
            </a:r>
            <a:endParaRPr lang="es-ES" sz="3200" dirty="0">
              <a:solidFill>
                <a:schemeClr val="accent1">
                  <a:lumMod val="75000"/>
                </a:schemeClr>
              </a:solidFill>
              <a:latin typeface="+mj-lt"/>
            </a:endParaRPr>
          </a:p>
        </p:txBody>
      </p:sp>
      <p:pic>
        <p:nvPicPr>
          <p:cNvPr id="7" name="Imagen 6" descr="Diagrama&#10;&#10;Descripción generada automáticamente">
            <a:extLst>
              <a:ext uri="{FF2B5EF4-FFF2-40B4-BE49-F238E27FC236}">
                <a16:creationId xmlns:a16="http://schemas.microsoft.com/office/drawing/2014/main" id="{0A15BDC7-4616-3222-D445-D3BEE6A8F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987" y="1980520"/>
            <a:ext cx="7820025" cy="3076575"/>
          </a:xfrm>
          <a:prstGeom prst="rect">
            <a:avLst/>
          </a:prstGeom>
        </p:spPr>
      </p:pic>
    </p:spTree>
    <p:extLst>
      <p:ext uri="{BB962C8B-B14F-4D97-AF65-F5344CB8AC3E}">
        <p14:creationId xmlns:p14="http://schemas.microsoft.com/office/powerpoint/2010/main" val="2050204068"/>
      </p:ext>
    </p:extLst>
  </p:cSld>
  <p:clrMapOvr>
    <a:masterClrMapping/>
  </p:clrMapOvr>
</p:sld>
</file>

<file path=ppt/theme/theme1.xml><?xml version="1.0" encoding="utf-8"?>
<a:theme xmlns:a="http://schemas.openxmlformats.org/drawingml/2006/main" name="Virtual World Pitch Deck by Slidesgo">
  <a:themeElements>
    <a:clrScheme name="Simple Light">
      <a:dk1>
        <a:srgbClr val="0F1754"/>
      </a:dk1>
      <a:lt1>
        <a:srgbClr val="FFFFFF"/>
      </a:lt1>
      <a:dk2>
        <a:srgbClr val="72108E"/>
      </a:dk2>
      <a:lt2>
        <a:srgbClr val="5326AA"/>
      </a:lt2>
      <a:accent1>
        <a:srgbClr val="CDF239"/>
      </a:accent1>
      <a:accent2>
        <a:srgbClr val="DA369F"/>
      </a:accent2>
      <a:accent3>
        <a:srgbClr val="981161"/>
      </a:accent3>
      <a:accent4>
        <a:srgbClr val="51B7E0"/>
      </a:accent4>
      <a:accent5>
        <a:srgbClr val="FFFFFF"/>
      </a:accent5>
      <a:accent6>
        <a:srgbClr val="FFFFFF"/>
      </a:accent6>
      <a:hlink>
        <a:srgbClr val="FFFFFF"/>
      </a:hlink>
      <a:folHlink>
        <a:srgbClr val="0097A7"/>
      </a:folHlink>
    </a:clrScheme>
    <a:fontScheme name="Grandview">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steoporosis Breakthrough by Slidesgo">
  <a:themeElements>
    <a:clrScheme name="Simple Light">
      <a:dk1>
        <a:srgbClr val="FFFFFF"/>
      </a:dk1>
      <a:lt1>
        <a:srgbClr val="F9829E"/>
      </a:lt1>
      <a:dk2>
        <a:srgbClr val="00004B"/>
      </a:dk2>
      <a:lt2>
        <a:srgbClr val="EB9E90"/>
      </a:lt2>
      <a:accent1>
        <a:srgbClr val="E43484"/>
      </a:accent1>
      <a:accent2>
        <a:srgbClr val="3C63F7"/>
      </a:accent2>
      <a:accent3>
        <a:srgbClr val="7E25F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TFG</Template>
  <TotalTime>551</TotalTime>
  <Words>1564</Words>
  <Application>Microsoft Office PowerPoint</Application>
  <PresentationFormat>Panorámica</PresentationFormat>
  <Paragraphs>245</Paragraphs>
  <Slides>23</Slides>
  <Notes>23</Notes>
  <HiddenSlides>0</HiddenSlides>
  <MMClips>0</MMClips>
  <ScaleCrop>false</ScaleCrop>
  <HeadingPairs>
    <vt:vector size="6" baseType="variant">
      <vt:variant>
        <vt:lpstr>Fuentes usadas</vt:lpstr>
      </vt:variant>
      <vt:variant>
        <vt:i4>14</vt:i4>
      </vt:variant>
      <vt:variant>
        <vt:lpstr>Tema</vt:lpstr>
      </vt:variant>
      <vt:variant>
        <vt:i4>4</vt:i4>
      </vt:variant>
      <vt:variant>
        <vt:lpstr>Títulos de diapositiva</vt:lpstr>
      </vt:variant>
      <vt:variant>
        <vt:i4>23</vt:i4>
      </vt:variant>
    </vt:vector>
  </HeadingPairs>
  <TitlesOfParts>
    <vt:vector size="41" baseType="lpstr">
      <vt:lpstr>Anaheim</vt:lpstr>
      <vt:lpstr>Aptos</vt:lpstr>
      <vt:lpstr>Arial</vt:lpstr>
      <vt:lpstr>Assistant</vt:lpstr>
      <vt:lpstr>Bebas Neue</vt:lpstr>
      <vt:lpstr>Consolas</vt:lpstr>
      <vt:lpstr>Courier New</vt:lpstr>
      <vt:lpstr>Cousine</vt:lpstr>
      <vt:lpstr>IBM Plex Mono</vt:lpstr>
      <vt:lpstr>Nunito Light</vt:lpstr>
      <vt:lpstr>Poppins</vt:lpstr>
      <vt:lpstr>Proxima Nova</vt:lpstr>
      <vt:lpstr>PT Sans</vt:lpstr>
      <vt:lpstr>Raleway</vt:lpstr>
      <vt:lpstr>Virtual World Pitch Deck by Slidesgo</vt:lpstr>
      <vt:lpstr>Slidesgo Final Pages</vt:lpstr>
      <vt:lpstr>Osteoporosis Breakthrough by Slidesgo</vt:lpstr>
      <vt:lpstr>1_Slidesgo Final Pages</vt:lpstr>
      <vt:lpstr>Extra material</vt:lpstr>
      <vt:lpstr>Statistical NLP: N-gram model</vt:lpstr>
      <vt:lpstr>Transformer</vt:lpstr>
      <vt:lpstr>Transformer</vt:lpstr>
      <vt:lpstr>Transformer</vt:lpstr>
      <vt:lpstr>Question Answering systems</vt:lpstr>
      <vt:lpstr>Evolution of LLMs</vt:lpstr>
      <vt:lpstr>Training LLMs</vt:lpstr>
      <vt:lpstr>Tokenizers</vt:lpstr>
      <vt:lpstr>Attention mechanism</vt:lpstr>
      <vt:lpstr>Attention demo</vt:lpstr>
      <vt:lpstr>PEFT Methods</vt:lpstr>
      <vt:lpstr>PEFT, QLoRA and Phi</vt:lpstr>
      <vt:lpstr>Quantization</vt:lpstr>
      <vt:lpstr>Technology and environment: decisions</vt:lpstr>
      <vt:lpstr>Tensor truncation and padding</vt:lpstr>
      <vt:lpstr>Experimental setup: finetuning RoBERTa</vt:lpstr>
      <vt:lpstr>Experimental setup: finetuning T5</vt:lpstr>
      <vt:lpstr>Experimental setup: finetuning Phi</vt:lpstr>
      <vt:lpstr>More examples</vt:lpstr>
      <vt:lpstr>Results: best scores per family</vt:lpstr>
      <vt:lpstr>Conclusions: future work</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Enrique Saiz</dc:creator>
  <cp:lastModifiedBy>Enrique Saiz</cp:lastModifiedBy>
  <cp:revision>3</cp:revision>
  <dcterms:created xsi:type="dcterms:W3CDTF">2024-06-26T16:40:49Z</dcterms:created>
  <dcterms:modified xsi:type="dcterms:W3CDTF">2024-07-10T16:26:00Z</dcterms:modified>
</cp:coreProperties>
</file>